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0"/>
  </p:normalViewPr>
  <p:slideViewPr>
    <p:cSldViewPr snapToGrid="0">
      <p:cViewPr varScale="1">
        <p:scale>
          <a:sx n="121" d="100"/>
          <a:sy n="121" d="100"/>
        </p:scale>
        <p:origin x="20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This year we want to send a record number of shoeboxes to children and we need your help!</a:t>
            </a:r>
          </a:p>
          <a:p>
            <a:r>
              <a:t>You can get your whole class, whole school or whole community involved!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“Before I got water I had many problems. We tried to cut trees to make charcoal and had to travel far to the towns to sell it,” says Agnes. Cutting down trees for charcoal is often a last resort for poor families and damages the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pPr>
              <a:defRPr>
                <a:latin typeface="Arial"/>
                <a:ea typeface="Arial"/>
                <a:cs typeface="Arial"/>
                <a:sym typeface="Arial"/>
              </a:defRPr>
            </a:pPr>
            <a:r>
              <a:t>Another woman benefiting from the VSLA is Kella. Kella is also a mother who felt she had no way to make money of her own to support her children.</a:t>
            </a:r>
          </a:p>
          <a:p>
            <a:pPr>
              <a:defRPr>
                <a:latin typeface="Arial"/>
                <a:ea typeface="Arial"/>
                <a:cs typeface="Arial"/>
                <a:sym typeface="Arial"/>
              </a:defRPr>
            </a:pPr>
            <a:r>
              <a:t>Nana and Kella were both supporting the basic needs of their families by growing their own food. Because they didn’t own their own land suitable for growing, poverty was a real obstacle and malnutrition a heartbreaking reality.</a:t>
            </a:r>
          </a:p>
          <a:p>
            <a:pPr>
              <a:defRPr>
                <a:latin typeface="Arial"/>
                <a:ea typeface="Arial"/>
                <a:cs typeface="Arial"/>
                <a:sym typeface="Arial"/>
              </a:defRPr>
            </a:pPr>
            <a:r>
              <a:t>Last year ARM trained ten groups of three people from different villages and commissioned each group to invite and train twenty seven other people in their villages to join their group.</a:t>
            </a:r>
          </a:p>
          <a:p>
            <a:pPr>
              <a:defRPr>
                <a:latin typeface="Arial"/>
                <a:ea typeface="Arial"/>
                <a:cs typeface="Arial"/>
                <a:sym typeface="Arial"/>
              </a:defRPr>
            </a:pPr>
            <a:r>
              <a:t>In a country where the total annual production of food would only cover for 55 days per person per year*, Team Hope’s partners, ARM, have a vision to improve the lives of those in their rural communities. They work year round with women like Nana and Kella and their children, supporting them to overcome poverty.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1">
    <p:spTree>
      <p:nvGrpSpPr>
        <p:cNvPr id="1" name=""/>
        <p:cNvGrpSpPr/>
        <p:nvPr/>
      </p:nvGrpSpPr>
      <p:grpSpPr>
        <a:xfrm>
          <a:off x="0" y="0"/>
          <a:ext cx="0" cy="0"/>
          <a:chOff x="0" y="0"/>
          <a:chExt cx="0" cy="0"/>
        </a:xfrm>
      </p:grpSpPr>
      <p:sp>
        <p:nvSpPr>
          <p:cNvPr id="15"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16"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016BB4"/>
                </a:solidFill>
              </a:defRPr>
            </a:lvl1pPr>
          </a:lstStyle>
          <a:p>
            <a:r>
              <a:t>Sub heading goes here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2">
    <p:spTree>
      <p:nvGrpSpPr>
        <p:cNvPr id="1" name=""/>
        <p:cNvGrpSpPr/>
        <p:nvPr/>
      </p:nvGrpSpPr>
      <p:grpSpPr>
        <a:xfrm>
          <a:off x="0" y="0"/>
          <a:ext cx="0" cy="0"/>
          <a:chOff x="0" y="0"/>
          <a:chExt cx="0" cy="0"/>
        </a:xfrm>
      </p:grpSpPr>
      <p:pic>
        <p:nvPicPr>
          <p:cNvPr id="24"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5" name="Picture 9" descr="Picture 9"/>
          <p:cNvPicPr>
            <a:picLocks noChangeAspect="1"/>
          </p:cNvPicPr>
          <p:nvPr/>
        </p:nvPicPr>
        <p:blipFill>
          <a:blip r:embed="rId3"/>
          <a:stretch>
            <a:fillRect/>
          </a:stretch>
        </p:blipFill>
        <p:spPr>
          <a:xfrm>
            <a:off x="6433127" y="889000"/>
            <a:ext cx="5080001" cy="5080000"/>
          </a:xfrm>
          <a:prstGeom prst="rect">
            <a:avLst/>
          </a:prstGeom>
          <a:ln w="12700">
            <a:miter lim="400000"/>
          </a:ln>
        </p:spPr>
      </p:pic>
      <p:pic>
        <p:nvPicPr>
          <p:cNvPr id="26" name="Picture 11" descr="Picture 11"/>
          <p:cNvPicPr>
            <a:picLocks noChangeAspect="1"/>
          </p:cNvPicPr>
          <p:nvPr/>
        </p:nvPicPr>
        <p:blipFill>
          <a:blip r:embed="rId4"/>
          <a:stretch>
            <a:fillRect/>
          </a:stretch>
        </p:blipFill>
        <p:spPr>
          <a:xfrm>
            <a:off x="687449" y="668151"/>
            <a:ext cx="5384801" cy="2006601"/>
          </a:xfrm>
          <a:prstGeom prst="rect">
            <a:avLst/>
          </a:prstGeom>
          <a:ln w="12700">
            <a:miter lim="400000"/>
          </a:ln>
        </p:spPr>
      </p:pic>
      <p:pic>
        <p:nvPicPr>
          <p:cNvPr id="27" name="Picture 13" descr="Picture 13"/>
          <p:cNvPicPr>
            <a:picLocks noChangeAspect="1"/>
          </p:cNvPicPr>
          <p:nvPr/>
        </p:nvPicPr>
        <p:blipFill>
          <a:blip r:embed="rId5"/>
          <a:stretch>
            <a:fillRect/>
          </a:stretch>
        </p:blipFill>
        <p:spPr>
          <a:xfrm>
            <a:off x="714498" y="4984750"/>
            <a:ext cx="3644901" cy="419100"/>
          </a:xfrm>
          <a:prstGeom prst="rect">
            <a:avLst/>
          </a:prstGeom>
          <a:ln w="12700">
            <a:miter lim="400000"/>
          </a:ln>
        </p:spPr>
      </p:pic>
      <p:sp>
        <p:nvSpPr>
          <p:cNvPr id="28"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29"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F9CC32"/>
                </a:solidFill>
              </a:defRPr>
            </a:lvl1pPr>
          </a:lstStyle>
          <a:p>
            <a:r>
              <a:t>Sub heading goes here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3">
    <p:spTree>
      <p:nvGrpSpPr>
        <p:cNvPr id="1" name=""/>
        <p:cNvGrpSpPr/>
        <p:nvPr/>
      </p:nvGrpSpPr>
      <p:grpSpPr>
        <a:xfrm>
          <a:off x="0" y="0"/>
          <a:ext cx="0" cy="0"/>
          <a:chOff x="0" y="0"/>
          <a:chExt cx="0" cy="0"/>
        </a:xfrm>
      </p:grpSpPr>
      <p:pic>
        <p:nvPicPr>
          <p:cNvPr id="37"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38" name="Picture 9" descr="Picture 9"/>
          <p:cNvPicPr>
            <a:picLocks noChangeAspect="1"/>
          </p:cNvPicPr>
          <p:nvPr/>
        </p:nvPicPr>
        <p:blipFill>
          <a:blip r:embed="rId3"/>
          <a:stretch>
            <a:fillRect/>
          </a:stretch>
        </p:blipFill>
        <p:spPr>
          <a:xfrm>
            <a:off x="6433127" y="889000"/>
            <a:ext cx="5080001" cy="5080000"/>
          </a:xfrm>
          <a:prstGeom prst="rect">
            <a:avLst/>
          </a:prstGeom>
          <a:ln w="12700">
            <a:miter lim="400000"/>
          </a:ln>
        </p:spPr>
      </p:pic>
      <p:pic>
        <p:nvPicPr>
          <p:cNvPr id="39" name="Picture 11" descr="Picture 11"/>
          <p:cNvPicPr>
            <a:picLocks noChangeAspect="1"/>
          </p:cNvPicPr>
          <p:nvPr/>
        </p:nvPicPr>
        <p:blipFill>
          <a:blip r:embed="rId4"/>
          <a:stretch>
            <a:fillRect/>
          </a:stretch>
        </p:blipFill>
        <p:spPr>
          <a:xfrm>
            <a:off x="687449" y="668151"/>
            <a:ext cx="5384801" cy="2006601"/>
          </a:xfrm>
          <a:prstGeom prst="rect">
            <a:avLst/>
          </a:prstGeom>
          <a:ln w="12700">
            <a:miter lim="400000"/>
          </a:ln>
        </p:spPr>
      </p:pic>
      <p:pic>
        <p:nvPicPr>
          <p:cNvPr id="40" name="Picture 13" descr="Picture 13"/>
          <p:cNvPicPr>
            <a:picLocks noChangeAspect="1"/>
          </p:cNvPicPr>
          <p:nvPr/>
        </p:nvPicPr>
        <p:blipFill>
          <a:blip r:embed="rId5"/>
          <a:stretch>
            <a:fillRect/>
          </a:stretch>
        </p:blipFill>
        <p:spPr>
          <a:xfrm>
            <a:off x="714498" y="4984750"/>
            <a:ext cx="3644901" cy="419100"/>
          </a:xfrm>
          <a:prstGeom prst="rect">
            <a:avLst/>
          </a:prstGeom>
          <a:ln w="12700">
            <a:miter lim="400000"/>
          </a:ln>
        </p:spPr>
      </p:pic>
      <p:sp>
        <p:nvSpPr>
          <p:cNvPr id="41"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42"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016BB4"/>
                </a:solidFill>
              </a:defRPr>
            </a:lvl1pPr>
          </a:lstStyle>
          <a:p>
            <a:r>
              <a:t>Sub heading goes here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4">
    <p:spTree>
      <p:nvGrpSpPr>
        <p:cNvPr id="1" name=""/>
        <p:cNvGrpSpPr/>
        <p:nvPr/>
      </p:nvGrpSpPr>
      <p:grpSpPr>
        <a:xfrm>
          <a:off x="0" y="0"/>
          <a:ext cx="0" cy="0"/>
          <a:chOff x="0" y="0"/>
          <a:chExt cx="0" cy="0"/>
        </a:xfrm>
      </p:grpSpPr>
      <p:pic>
        <p:nvPicPr>
          <p:cNvPr id="50"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1" name="Picture 9" descr="Picture 9"/>
          <p:cNvPicPr>
            <a:picLocks noChangeAspect="1"/>
          </p:cNvPicPr>
          <p:nvPr/>
        </p:nvPicPr>
        <p:blipFill>
          <a:blip r:embed="rId3"/>
          <a:stretch>
            <a:fillRect/>
          </a:stretch>
        </p:blipFill>
        <p:spPr>
          <a:xfrm>
            <a:off x="6433127" y="889000"/>
            <a:ext cx="5080001" cy="5080000"/>
          </a:xfrm>
          <a:prstGeom prst="rect">
            <a:avLst/>
          </a:prstGeom>
          <a:ln w="12700">
            <a:miter lim="400000"/>
          </a:ln>
        </p:spPr>
      </p:pic>
      <p:pic>
        <p:nvPicPr>
          <p:cNvPr id="52" name="Picture 11" descr="Picture 11"/>
          <p:cNvPicPr>
            <a:picLocks noChangeAspect="1"/>
          </p:cNvPicPr>
          <p:nvPr/>
        </p:nvPicPr>
        <p:blipFill>
          <a:blip r:embed="rId4"/>
          <a:stretch>
            <a:fillRect/>
          </a:stretch>
        </p:blipFill>
        <p:spPr>
          <a:xfrm>
            <a:off x="687449" y="668151"/>
            <a:ext cx="5384801" cy="2006601"/>
          </a:xfrm>
          <a:prstGeom prst="rect">
            <a:avLst/>
          </a:prstGeom>
          <a:ln w="12700">
            <a:miter lim="400000"/>
          </a:ln>
        </p:spPr>
      </p:pic>
      <p:pic>
        <p:nvPicPr>
          <p:cNvPr id="53" name="Picture 13" descr="Picture 13"/>
          <p:cNvPicPr>
            <a:picLocks noChangeAspect="1"/>
          </p:cNvPicPr>
          <p:nvPr/>
        </p:nvPicPr>
        <p:blipFill>
          <a:blip r:embed="rId5"/>
          <a:stretch>
            <a:fillRect/>
          </a:stretch>
        </p:blipFill>
        <p:spPr>
          <a:xfrm>
            <a:off x="714498" y="4984750"/>
            <a:ext cx="3644901" cy="419100"/>
          </a:xfrm>
          <a:prstGeom prst="rect">
            <a:avLst/>
          </a:prstGeom>
          <a:ln w="12700">
            <a:miter lim="400000"/>
          </a:ln>
        </p:spPr>
      </p:pic>
      <p:sp>
        <p:nvSpPr>
          <p:cNvPr id="54"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55"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F9CC32"/>
                </a:solidFill>
              </a:defRPr>
            </a:lvl1pPr>
          </a:lstStyle>
          <a:p>
            <a:r>
              <a:t>Sub heading goes here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5">
    <p:spTree>
      <p:nvGrpSpPr>
        <p:cNvPr id="1" name=""/>
        <p:cNvGrpSpPr/>
        <p:nvPr/>
      </p:nvGrpSpPr>
      <p:grpSpPr>
        <a:xfrm>
          <a:off x="0" y="0"/>
          <a:ext cx="0" cy="0"/>
          <a:chOff x="0" y="0"/>
          <a:chExt cx="0" cy="0"/>
        </a:xfrm>
      </p:grpSpPr>
      <p:pic>
        <p:nvPicPr>
          <p:cNvPr id="63"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64"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65"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66"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67"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016BB4"/>
                </a:solidFill>
              </a:defRPr>
            </a:lvl1pPr>
          </a:lstStyle>
          <a:p>
            <a:r>
              <a:t>Sub heading goes here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6">
    <p:spTree>
      <p:nvGrpSpPr>
        <p:cNvPr id="1" name=""/>
        <p:cNvGrpSpPr/>
        <p:nvPr/>
      </p:nvGrpSpPr>
      <p:grpSpPr>
        <a:xfrm>
          <a:off x="0" y="0"/>
          <a:ext cx="0" cy="0"/>
          <a:chOff x="0" y="0"/>
          <a:chExt cx="0" cy="0"/>
        </a:xfrm>
      </p:grpSpPr>
      <p:pic>
        <p:nvPicPr>
          <p:cNvPr id="75"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76"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77"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78"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79"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F9CC32"/>
                </a:solidFill>
              </a:defRPr>
            </a:lvl1pPr>
          </a:lstStyle>
          <a:p>
            <a:r>
              <a:t>Sub heading goes here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7">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88"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89"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90"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91"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016BB4"/>
                </a:solidFill>
              </a:defRPr>
            </a:lvl1pPr>
          </a:lstStyle>
          <a:p>
            <a:r>
              <a:t>Sub heading goes here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8">
    <p:spTree>
      <p:nvGrpSpPr>
        <p:cNvPr id="1" name=""/>
        <p:cNvGrpSpPr/>
        <p:nvPr/>
      </p:nvGrpSpPr>
      <p:grpSpPr>
        <a:xfrm>
          <a:off x="0" y="0"/>
          <a:ext cx="0" cy="0"/>
          <a:chOff x="0" y="0"/>
          <a:chExt cx="0" cy="0"/>
        </a:xfrm>
      </p:grpSpPr>
      <p:pic>
        <p:nvPicPr>
          <p:cNvPr id="99"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00"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101"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102"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103"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F9CC32"/>
                </a:solidFill>
              </a:defRPr>
            </a:lvl1pPr>
          </a:lstStyle>
          <a:p>
            <a:r>
              <a:t>Sub heading goes here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8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112"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F9CC32"/>
                </a:solidFill>
              </a:defRPr>
            </a:lvl1pPr>
          </a:lstStyle>
          <a:p>
            <a:r>
              <a:t>Sub heading goes here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5" descr="Picture 15"/>
          <p:cNvPicPr>
            <a:picLocks noChangeAspect="1"/>
          </p:cNvPicPr>
          <p:nvPr/>
        </p:nvPicPr>
        <p:blipFill>
          <a:blip r:embed="rId11"/>
          <a:stretch>
            <a:fillRect/>
          </a:stretch>
        </p:blipFill>
        <p:spPr>
          <a:xfrm>
            <a:off x="0" y="0"/>
            <a:ext cx="12192000" cy="6858000"/>
          </a:xfrm>
          <a:prstGeom prst="rect">
            <a:avLst/>
          </a:prstGeom>
          <a:ln w="12700">
            <a:miter lim="400000"/>
          </a:ln>
        </p:spPr>
      </p:pic>
      <p:pic>
        <p:nvPicPr>
          <p:cNvPr id="3" name="Picture 9" descr="Picture 9"/>
          <p:cNvPicPr>
            <a:picLocks noChangeAspect="1"/>
          </p:cNvPicPr>
          <p:nvPr/>
        </p:nvPicPr>
        <p:blipFill>
          <a:blip r:embed="rId12"/>
          <a:stretch>
            <a:fillRect/>
          </a:stretch>
        </p:blipFill>
        <p:spPr>
          <a:xfrm>
            <a:off x="6433127" y="889000"/>
            <a:ext cx="5080001" cy="5080000"/>
          </a:xfrm>
          <a:prstGeom prst="rect">
            <a:avLst/>
          </a:prstGeom>
          <a:ln w="12700">
            <a:miter lim="400000"/>
          </a:ln>
        </p:spPr>
      </p:pic>
      <p:pic>
        <p:nvPicPr>
          <p:cNvPr id="4" name="Picture 11" descr="Picture 11"/>
          <p:cNvPicPr>
            <a:picLocks noChangeAspect="1"/>
          </p:cNvPicPr>
          <p:nvPr/>
        </p:nvPicPr>
        <p:blipFill>
          <a:blip r:embed="rId13"/>
          <a:stretch>
            <a:fillRect/>
          </a:stretch>
        </p:blipFill>
        <p:spPr>
          <a:xfrm>
            <a:off x="687449" y="668151"/>
            <a:ext cx="5384801" cy="2006601"/>
          </a:xfrm>
          <a:prstGeom prst="rect">
            <a:avLst/>
          </a:prstGeom>
          <a:ln w="12700">
            <a:miter lim="400000"/>
          </a:ln>
        </p:spPr>
      </p:pic>
      <p:pic>
        <p:nvPicPr>
          <p:cNvPr id="5" name="Picture 13" descr="Picture 13"/>
          <p:cNvPicPr>
            <a:picLocks noChangeAspect="1"/>
          </p:cNvPicPr>
          <p:nvPr/>
        </p:nvPicPr>
        <p:blipFill>
          <a:blip r:embed="rId14"/>
          <a:stretch>
            <a:fillRect/>
          </a:stretch>
        </p:blipFill>
        <p:spPr>
          <a:xfrm>
            <a:off x="714498" y="4984750"/>
            <a:ext cx="3644901" cy="419100"/>
          </a:xfrm>
          <a:prstGeom prst="rect">
            <a:avLst/>
          </a:prstGeom>
          <a:ln w="12700">
            <a:miter lim="400000"/>
          </a:ln>
        </p:spPr>
      </p:pic>
      <p:sp>
        <p:nvSpPr>
          <p:cNvPr id="6" name="Body Level One…"/>
          <p:cNvSpPr txBox="1">
            <a:spLocks noGrp="1"/>
          </p:cNvSpPr>
          <p:nvPr>
            <p:ph type="body" idx="1" hasCustomPrompt="1"/>
          </p:nvPr>
        </p:nvSpPr>
        <p:spPr>
          <a:xfrm>
            <a:off x="824262" y="3492355"/>
            <a:ext cx="5608865" cy="1446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MAIN HEADING</a:t>
            </a:r>
          </a:p>
          <a:p>
            <a:pPr lvl="1"/>
            <a:endParaRPr/>
          </a:p>
          <a:p>
            <a:pPr lvl="2"/>
            <a:endParaRPr/>
          </a:p>
          <a:p>
            <a:pPr lvl="3"/>
            <a:endParaRPr/>
          </a:p>
          <a:p>
            <a:pPr lvl="4"/>
            <a:endParaRPr/>
          </a:p>
        </p:txBody>
      </p:sp>
      <p:sp>
        <p:nvSpPr>
          <p:cNvPr id="7"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8"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0" marR="0" indent="0" algn="l" defTabSz="914400" rtl="0" latinLnBrk="0">
        <a:lnSpc>
          <a:spcPct val="90000"/>
        </a:lnSpc>
        <a:spcBef>
          <a:spcPts val="1000"/>
        </a:spcBef>
        <a:spcAft>
          <a:spcPts val="0"/>
        </a:spcAft>
        <a:buClrTx/>
        <a:buSzTx/>
        <a:buFontTx/>
        <a:buNone/>
        <a:tabLst/>
        <a:defRPr sz="4400" b="1" i="0" u="none" strike="noStrike" cap="none" spc="0" baseline="0">
          <a:solidFill>
            <a:srgbClr val="FFFFFF"/>
          </a:solidFill>
          <a:uFillTx/>
          <a:latin typeface="+mn-lt"/>
          <a:ea typeface="+mn-ea"/>
          <a:cs typeface="+mn-cs"/>
          <a:sym typeface="Helvetica"/>
        </a:defRPr>
      </a:lvl1pPr>
      <a:lvl2pPr marL="876300" marR="0" indent="-4191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2pPr>
      <a:lvl3pPr marL="1417319" marR="0" indent="-502919"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3pPr>
      <a:lvl4pPr marL="19304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4pPr>
      <a:lvl5pPr marL="23876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5pPr>
      <a:lvl6pPr marL="28448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6pPr>
      <a:lvl7pPr marL="33020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7pPr>
      <a:lvl8pPr marL="37592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8pPr>
      <a:lvl9pPr marL="42164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12.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12.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3"/>
          <p:cNvSpPr txBox="1">
            <a:spLocks noGrp="1"/>
          </p:cNvSpPr>
          <p:nvPr>
            <p:ph type="body" sz="quarter" idx="1"/>
          </p:nvPr>
        </p:nvSpPr>
        <p:spPr>
          <a:xfrm>
            <a:off x="1273674" y="3222848"/>
            <a:ext cx="9644652" cy="1291400"/>
          </a:xfrm>
          <a:prstGeom prst="rect">
            <a:avLst/>
          </a:prstGeom>
        </p:spPr>
        <p:txBody>
          <a:bodyPr/>
          <a:lstStyle/>
          <a:p>
            <a:r>
              <a:t>CHRISTMAS SHOEBOX APPEAL</a:t>
            </a:r>
          </a:p>
        </p:txBody>
      </p:sp>
      <p:sp>
        <p:nvSpPr>
          <p:cNvPr id="123" name="Text Placeholder 4"/>
          <p:cNvSpPr>
            <a:spLocks noGrp="1"/>
          </p:cNvSpPr>
          <p:nvPr>
            <p:ph type="body" idx="21"/>
          </p:nvPr>
        </p:nvSpPr>
        <p:spPr>
          <a:xfrm>
            <a:off x="3034188" y="5677013"/>
            <a:ext cx="6123624" cy="7143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SECONDARY SCHOOL PRESENTATION</a:t>
            </a:r>
          </a:p>
        </p:txBody>
      </p:sp>
      <p:pic>
        <p:nvPicPr>
          <p:cNvPr id="124" name="Team Hope 15 years logo 2.png" descr="Team Hope 15 years logo 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4176" y="82979"/>
            <a:ext cx="3315495" cy="331549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9"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70" name="Title 1"/>
          <p:cNvSpPr txBox="1"/>
          <p:nvPr/>
        </p:nvSpPr>
        <p:spPr>
          <a:xfrm>
            <a:off x="529263" y="1285238"/>
            <a:ext cx="11403657"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How to make a Christmas Shoebox</a:t>
            </a:r>
          </a:p>
        </p:txBody>
      </p:sp>
      <p:pic>
        <p:nvPicPr>
          <p:cNvPr id="171"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72" name="Content Placeholder 2"/>
          <p:cNvSpPr txBox="1"/>
          <p:nvPr/>
        </p:nvSpPr>
        <p:spPr>
          <a:xfrm>
            <a:off x="1097533" y="2577782"/>
            <a:ext cx="10758843" cy="2840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Get a shoebox!</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Wrap it</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Put in the presents</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Add €5</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Drop it off at school / your local drop off point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75" name="Title 1"/>
          <p:cNvSpPr txBox="1"/>
          <p:nvPr/>
        </p:nvSpPr>
        <p:spPr>
          <a:xfrm>
            <a:off x="547551" y="1347052"/>
            <a:ext cx="11403657"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What to put in your Christmas Shoebox</a:t>
            </a:r>
          </a:p>
        </p:txBody>
      </p:sp>
      <p:pic>
        <p:nvPicPr>
          <p:cNvPr id="176"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77" name="Rectangle 3"/>
          <p:cNvSpPr txBox="1"/>
          <p:nvPr/>
        </p:nvSpPr>
        <p:spPr>
          <a:xfrm>
            <a:off x="818548" y="2402913"/>
            <a:ext cx="7772401" cy="5228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WRITE: </a:t>
            </a:r>
            <a:r>
              <a:rPr b="0"/>
              <a:t>Some things to write with</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WASH: </a:t>
            </a:r>
            <a:r>
              <a:rPr b="0"/>
              <a:t>Some things to wash with</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WEAR: </a:t>
            </a:r>
            <a:r>
              <a:rPr b="0"/>
              <a:t>Some things to wash with</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WOW!   </a:t>
            </a:r>
            <a:r>
              <a:rPr b="0"/>
              <a:t>Some things to make a child say ‘wow’!</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a:solidFill>
                  <a:srgbClr val="4B57A3"/>
                </a:solidFill>
                <a:latin typeface="Arial"/>
                <a:ea typeface="Arial"/>
                <a:cs typeface="Arial"/>
                <a:sym typeface="Arial"/>
              </a:defRPr>
            </a:pPr>
            <a:r>
              <a:t> </a:t>
            </a:r>
            <a:r>
              <a:rPr b="1"/>
              <a:t>€5 </a:t>
            </a:r>
            <a:r>
              <a:t>(or give this online at TeamHope.ie)</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a:solidFill>
                  <a:srgbClr val="4B57A3"/>
                </a:solidFill>
                <a:latin typeface="Arial"/>
                <a:ea typeface="Arial"/>
                <a:cs typeface="Arial"/>
                <a:sym typeface="Arial"/>
              </a:defRPr>
            </a:pPr>
            <a:endParaRPr sz="2000">
              <a:solidFill>
                <a:srgbClr val="404040"/>
              </a:solidFill>
            </a:endParaRPr>
          </a:p>
          <a:p>
            <a:pPr marL="91439" indent="-91439">
              <a:lnSpc>
                <a:spcPct val="90000"/>
              </a:lnSpc>
              <a:spcBef>
                <a:spcPts val="1200"/>
              </a:spcBef>
              <a:defRPr sz="2800">
                <a:solidFill>
                  <a:srgbClr val="404040"/>
                </a:solidFill>
                <a:latin typeface="Arial"/>
                <a:ea typeface="Arial"/>
                <a:cs typeface="Arial"/>
                <a:sym typeface="Arial"/>
              </a:defRPr>
            </a:pPr>
            <a: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9"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80" name="Title 1"/>
          <p:cNvSpPr txBox="1"/>
          <p:nvPr/>
        </p:nvSpPr>
        <p:spPr>
          <a:xfrm>
            <a:off x="1114479" y="2419704"/>
            <a:ext cx="5222313" cy="173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6000">
                <a:solidFill>
                  <a:srgbClr val="4B57A3"/>
                </a:solidFill>
                <a:latin typeface="Arial"/>
                <a:ea typeface="Arial"/>
                <a:cs typeface="Arial"/>
                <a:sym typeface="Arial"/>
              </a:defRPr>
            </a:lvl1pPr>
          </a:lstStyle>
          <a:p>
            <a:r>
              <a:t>Some things to WRITE with</a:t>
            </a:r>
          </a:p>
        </p:txBody>
      </p:sp>
      <p:pic>
        <p:nvPicPr>
          <p:cNvPr id="181"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84" name="Title 1"/>
          <p:cNvSpPr txBox="1"/>
          <p:nvPr/>
        </p:nvSpPr>
        <p:spPr>
          <a:xfrm>
            <a:off x="1114479" y="2419704"/>
            <a:ext cx="5222313" cy="173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6000">
                <a:solidFill>
                  <a:srgbClr val="4B57A3"/>
                </a:solidFill>
                <a:latin typeface="Arial"/>
                <a:ea typeface="Arial"/>
                <a:cs typeface="Arial"/>
                <a:sym typeface="Arial"/>
              </a:defRPr>
            </a:lvl1pPr>
          </a:lstStyle>
          <a:p>
            <a:r>
              <a:t>Some things to WASH with</a:t>
            </a:r>
          </a:p>
        </p:txBody>
      </p:sp>
      <p:pic>
        <p:nvPicPr>
          <p:cNvPr id="185"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pic>
        <p:nvPicPr>
          <p:cNvPr id="186" name="Picture 5" descr="Picture 5"/>
          <p:cNvPicPr>
            <a:picLocks noChangeAspect="1"/>
          </p:cNvPicPr>
          <p:nvPr/>
        </p:nvPicPr>
        <p:blipFill>
          <a:blip r:embed="rId4"/>
          <a:stretch>
            <a:fillRect/>
          </a:stretch>
        </p:blipFill>
        <p:spPr>
          <a:xfrm>
            <a:off x="6709627" y="926436"/>
            <a:ext cx="4917405" cy="481573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8"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89" name="Title 1"/>
          <p:cNvSpPr txBox="1"/>
          <p:nvPr/>
        </p:nvSpPr>
        <p:spPr>
          <a:xfrm>
            <a:off x="1114479" y="2419704"/>
            <a:ext cx="5222313" cy="173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6000">
                <a:solidFill>
                  <a:srgbClr val="4B57A3"/>
                </a:solidFill>
                <a:latin typeface="Arial"/>
                <a:ea typeface="Arial"/>
                <a:cs typeface="Arial"/>
                <a:sym typeface="Arial"/>
              </a:defRPr>
            </a:lvl1pPr>
          </a:lstStyle>
          <a:p>
            <a:r>
              <a:t>Some things to WEAR</a:t>
            </a:r>
          </a:p>
        </p:txBody>
      </p:sp>
      <p:pic>
        <p:nvPicPr>
          <p:cNvPr id="190"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pic>
        <p:nvPicPr>
          <p:cNvPr id="191" name="Picture 5" descr="Picture 5"/>
          <p:cNvPicPr>
            <a:picLocks noChangeAspect="1"/>
          </p:cNvPicPr>
          <p:nvPr/>
        </p:nvPicPr>
        <p:blipFill>
          <a:blip r:embed="rId4"/>
          <a:stretch>
            <a:fillRect/>
          </a:stretch>
        </p:blipFill>
        <p:spPr>
          <a:xfrm>
            <a:off x="6709627" y="926436"/>
            <a:ext cx="4917405" cy="4815730"/>
          </a:xfrm>
          <a:prstGeom prst="rect">
            <a:avLst/>
          </a:prstGeom>
          <a:ln w="12700">
            <a:miter lim="400000"/>
          </a:ln>
        </p:spPr>
      </p:pic>
      <p:pic>
        <p:nvPicPr>
          <p:cNvPr id="192" name="Picture 6" descr="Picture 6"/>
          <p:cNvPicPr>
            <a:picLocks noChangeAspect="1"/>
          </p:cNvPicPr>
          <p:nvPr/>
        </p:nvPicPr>
        <p:blipFill>
          <a:blip r:embed="rId5"/>
          <a:stretch>
            <a:fillRect/>
          </a:stretch>
        </p:blipFill>
        <p:spPr>
          <a:xfrm>
            <a:off x="6794210" y="926436"/>
            <a:ext cx="4866676" cy="477467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4"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95" name="Title 1"/>
          <p:cNvSpPr txBox="1"/>
          <p:nvPr/>
        </p:nvSpPr>
        <p:spPr>
          <a:xfrm>
            <a:off x="1077903" y="2070158"/>
            <a:ext cx="5222313" cy="3001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Some things make the child who receives your Christmas Shoebox say WOW!</a:t>
            </a:r>
          </a:p>
        </p:txBody>
      </p:sp>
      <p:pic>
        <p:nvPicPr>
          <p:cNvPr id="196"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pic>
        <p:nvPicPr>
          <p:cNvPr id="197" name="Picture 5" descr="Picture 5"/>
          <p:cNvPicPr>
            <a:picLocks noChangeAspect="1"/>
          </p:cNvPicPr>
          <p:nvPr/>
        </p:nvPicPr>
        <p:blipFill>
          <a:blip r:embed="rId4"/>
          <a:stretch>
            <a:fillRect/>
          </a:stretch>
        </p:blipFill>
        <p:spPr>
          <a:xfrm>
            <a:off x="6709627" y="926436"/>
            <a:ext cx="4917405" cy="4815730"/>
          </a:xfrm>
          <a:prstGeom prst="rect">
            <a:avLst/>
          </a:prstGeom>
          <a:ln w="12700">
            <a:miter lim="400000"/>
          </a:ln>
        </p:spPr>
      </p:pic>
      <p:pic>
        <p:nvPicPr>
          <p:cNvPr id="198" name="Picture 6" descr="Picture 6"/>
          <p:cNvPicPr>
            <a:picLocks noChangeAspect="1"/>
          </p:cNvPicPr>
          <p:nvPr/>
        </p:nvPicPr>
        <p:blipFill>
          <a:blip r:embed="rId5"/>
          <a:stretch>
            <a:fillRect/>
          </a:stretch>
        </p:blipFill>
        <p:spPr>
          <a:xfrm>
            <a:off x="6794210" y="926436"/>
            <a:ext cx="4866676" cy="4774679"/>
          </a:xfrm>
          <a:prstGeom prst="rect">
            <a:avLst/>
          </a:prstGeom>
          <a:ln w="12700">
            <a:miter lim="400000"/>
          </a:ln>
        </p:spPr>
      </p:pic>
      <p:pic>
        <p:nvPicPr>
          <p:cNvPr id="199" name="Picture 7" descr="Picture 7"/>
          <p:cNvPicPr>
            <a:picLocks noChangeAspect="1"/>
          </p:cNvPicPr>
          <p:nvPr/>
        </p:nvPicPr>
        <p:blipFill>
          <a:blip r:embed="rId6"/>
          <a:stretch>
            <a:fillRect/>
          </a:stretch>
        </p:blipFill>
        <p:spPr>
          <a:xfrm>
            <a:off x="6731593" y="926436"/>
            <a:ext cx="4895439" cy="4774679"/>
          </a:xfrm>
          <a:prstGeom prst="rect">
            <a:avLst/>
          </a:prstGeom>
          <a:ln w="12700">
            <a:miter lim="400000"/>
          </a:ln>
        </p:spPr>
      </p:pic>
      <p:sp>
        <p:nvSpPr>
          <p:cNvPr id="200" name="April next year)"/>
          <p:cNvSpPr txBox="1"/>
          <p:nvPr/>
        </p:nvSpPr>
        <p:spPr>
          <a:xfrm>
            <a:off x="9863897" y="2745868"/>
            <a:ext cx="1555984" cy="338377"/>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700">
                <a:solidFill>
                  <a:srgbClr val="231F2F"/>
                </a:solidFill>
                <a:latin typeface="Arial"/>
                <a:ea typeface="Arial"/>
                <a:cs typeface="Arial"/>
                <a:sym typeface="Arial"/>
              </a:defRPr>
            </a:lvl1pPr>
          </a:lstStyle>
          <a:p>
            <a:r>
              <a:t>April next year)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203" name="Picture 4" descr="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5503" y="1079558"/>
            <a:ext cx="7004306" cy="4955483"/>
          </a:xfrm>
          <a:prstGeom prst="rect">
            <a:avLst/>
          </a:prstGeom>
          <a:ln w="12700">
            <a:miter lim="400000"/>
          </a:ln>
        </p:spPr>
      </p:pic>
      <p:sp>
        <p:nvSpPr>
          <p:cNvPr id="204" name="Title 1"/>
          <p:cNvSpPr txBox="1"/>
          <p:nvPr/>
        </p:nvSpPr>
        <p:spPr>
          <a:xfrm>
            <a:off x="1077903" y="2070158"/>
            <a:ext cx="3832425" cy="242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What NOT to put in your Christmas Shoebox</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6"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grpSp>
        <p:nvGrpSpPr>
          <p:cNvPr id="209" name="Rectangle 3"/>
          <p:cNvGrpSpPr/>
          <p:nvPr/>
        </p:nvGrpSpPr>
        <p:grpSpPr>
          <a:xfrm>
            <a:off x="0" y="1619899"/>
            <a:ext cx="12192000" cy="4810226"/>
            <a:chOff x="0" y="0"/>
            <a:chExt cx="12192000" cy="4810224"/>
          </a:xfrm>
        </p:grpSpPr>
        <p:sp>
          <p:nvSpPr>
            <p:cNvPr id="207" name="Rectangle"/>
            <p:cNvSpPr/>
            <p:nvPr/>
          </p:nvSpPr>
          <p:spPr>
            <a:xfrm>
              <a:off x="0" y="0"/>
              <a:ext cx="12192000" cy="3744913"/>
            </a:xfrm>
            <a:prstGeom prst="rect">
              <a:avLst/>
            </a:prstGeom>
            <a:solidFill>
              <a:srgbClr val="FFFFFF"/>
            </a:solidFill>
            <a:ln w="12700" cap="flat">
              <a:noFill/>
              <a:miter lim="400000"/>
            </a:ln>
            <a:effectLst/>
          </p:spPr>
          <p:txBody>
            <a:bodyPr wrap="square" lIns="45719" tIns="45719" rIns="45719" bIns="45719" numCol="1" anchor="t">
              <a:noAutofit/>
            </a:bodyPr>
            <a:lstStyle/>
            <a:p>
              <a:pPr marL="342900" indent="-342900">
                <a:lnSpc>
                  <a:spcPct val="150000"/>
                </a:lnSpc>
                <a:spcBef>
                  <a:spcPts val="400"/>
                </a:spcBef>
                <a:defRPr sz="2800">
                  <a:latin typeface="Arial"/>
                  <a:ea typeface="Arial"/>
                  <a:cs typeface="Arial"/>
                  <a:sym typeface="Arial"/>
                </a:defRPr>
              </a:pPr>
              <a:endParaRPr/>
            </a:p>
          </p:txBody>
        </p:sp>
        <p:sp>
          <p:nvSpPr>
            <p:cNvPr id="208" name="Your shoebox gift will be given into the hands of a child in need, irrespective of their race, religion, ethnicity or background.  The only criteria for receiving a shoebox is the need of the child.…"/>
            <p:cNvSpPr txBox="1"/>
            <p:nvPr/>
          </p:nvSpPr>
          <p:spPr>
            <a:xfrm>
              <a:off x="0" y="45719"/>
              <a:ext cx="11796001" cy="47645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342900" indent="-342900" algn="ctr">
                <a:lnSpc>
                  <a:spcPct val="150000"/>
                </a:lnSpc>
                <a:spcBef>
                  <a:spcPts val="700"/>
                </a:spcBef>
                <a:defRPr sz="3200">
                  <a:solidFill>
                    <a:srgbClr val="4A54AA"/>
                  </a:solidFill>
                  <a:latin typeface="Arial"/>
                  <a:ea typeface="Arial"/>
                  <a:cs typeface="Arial"/>
                  <a:sym typeface="Arial"/>
                </a:defRPr>
              </a:pPr>
              <a:r>
                <a:t>   </a:t>
              </a:r>
              <a:r>
                <a:rPr sz="2800"/>
                <a:t>Your shoebox gift will be given into the hands of a child in need, irrespective of their race, religion, ethnicity or background.  The only criteria for receiving a shoebox is the need of the child.</a:t>
              </a:r>
            </a:p>
            <a:p>
              <a:pPr marL="342900" indent="-342900" algn="ctr">
                <a:lnSpc>
                  <a:spcPct val="150000"/>
                </a:lnSpc>
                <a:spcBef>
                  <a:spcPts val="200"/>
                </a:spcBef>
                <a:defRPr sz="1100">
                  <a:solidFill>
                    <a:srgbClr val="0000FF"/>
                  </a:solidFill>
                  <a:latin typeface="Arial"/>
                  <a:ea typeface="Arial"/>
                  <a:cs typeface="Arial"/>
                  <a:sym typeface="Arial"/>
                </a:defRPr>
              </a:pPr>
              <a:r>
                <a:t>							</a:t>
              </a:r>
            </a:p>
            <a:p>
              <a:pPr marL="342900" indent="-342900" algn="ctr">
                <a:lnSpc>
                  <a:spcPct val="150000"/>
                </a:lnSpc>
                <a:spcBef>
                  <a:spcPts val="400"/>
                </a:spcBef>
                <a:defRPr>
                  <a:latin typeface="Arial"/>
                  <a:ea typeface="Arial"/>
                  <a:cs typeface="Arial"/>
                  <a:sym typeface="Arial"/>
                </a:defRPr>
              </a:pPr>
              <a:r>
                <a:t>		                        	</a:t>
              </a:r>
              <a:r>
                <a:rPr b="1">
                  <a:solidFill>
                    <a:srgbClr val="6DAF45"/>
                  </a:solidFill>
                </a:rPr>
                <a:t> </a:t>
              </a:r>
            </a:p>
            <a:p>
              <a:pPr marL="342900" indent="-342900" algn="ctr">
                <a:lnSpc>
                  <a:spcPct val="150000"/>
                </a:lnSpc>
                <a:spcBef>
                  <a:spcPts val="700"/>
                </a:spcBef>
                <a:defRPr sz="3200" b="1">
                  <a:solidFill>
                    <a:srgbClr val="6DAF45"/>
                  </a:solidFill>
                  <a:latin typeface="Arial"/>
                  <a:ea typeface="Arial"/>
                  <a:cs typeface="Arial"/>
                  <a:sym typeface="Arial"/>
                </a:defRPr>
              </a:pPr>
              <a:r>
                <a:t>	Thank you for making a difference !</a:t>
              </a:r>
            </a:p>
            <a:p>
              <a:pPr marL="342900" indent="-342900">
                <a:lnSpc>
                  <a:spcPct val="150000"/>
                </a:lnSpc>
                <a:spcBef>
                  <a:spcPts val="800"/>
                </a:spcBef>
                <a:defRPr sz="3600">
                  <a:solidFill>
                    <a:srgbClr val="0563C1"/>
                  </a:solidFill>
                  <a:latin typeface="Arial"/>
                  <a:ea typeface="Arial"/>
                  <a:cs typeface="Arial"/>
                  <a:sym typeface="Arial"/>
                </a:defRPr>
              </a:pPr>
              <a:r>
                <a:t>	</a:t>
              </a:r>
              <a:r>
                <a:rPr sz="2800"/>
                <a:t>			</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212" name="Picture 4" descr="Picture 4"/>
          <p:cNvPicPr>
            <a:picLocks noChangeAspect="1"/>
          </p:cNvPicPr>
          <p:nvPr/>
        </p:nvPicPr>
        <p:blipFill>
          <a:blip r:embed="rId3"/>
          <a:stretch>
            <a:fillRect/>
          </a:stretch>
        </p:blipFill>
        <p:spPr>
          <a:xfrm>
            <a:off x="0" y="2709"/>
            <a:ext cx="12192000" cy="6852580"/>
          </a:xfrm>
          <a:prstGeom prst="rect">
            <a:avLst/>
          </a:prstGeom>
          <a:ln w="12700">
            <a:miter lim="400000"/>
          </a:ln>
        </p:spPr>
      </p:pic>
      <p:sp>
        <p:nvSpPr>
          <p:cNvPr id="213" name="Title 1"/>
          <p:cNvSpPr txBox="1"/>
          <p:nvPr/>
        </p:nvSpPr>
        <p:spPr>
          <a:xfrm>
            <a:off x="547551" y="1347052"/>
            <a:ext cx="11403657"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Team Hope’s other projects</a:t>
            </a:r>
          </a:p>
        </p:txBody>
      </p:sp>
      <p:pic>
        <p:nvPicPr>
          <p:cNvPr id="214" name="Picture 6" descr="Picture 6"/>
          <p:cNvPicPr>
            <a:picLocks noChangeAspect="1"/>
          </p:cNvPicPr>
          <p:nvPr/>
        </p:nvPicPr>
        <p:blipFill>
          <a:blip r:embed="rId4"/>
          <a:stretch>
            <a:fillRect/>
          </a:stretch>
        </p:blipFill>
        <p:spPr>
          <a:xfrm>
            <a:off x="318951" y="2074164"/>
            <a:ext cx="11125201" cy="355601"/>
          </a:xfrm>
          <a:prstGeom prst="rect">
            <a:avLst/>
          </a:prstGeom>
          <a:ln w="12700">
            <a:miter lim="400000"/>
          </a:ln>
        </p:spPr>
      </p:pic>
      <p:sp>
        <p:nvSpPr>
          <p:cNvPr id="215" name="Rectangle 5"/>
          <p:cNvSpPr txBox="1"/>
          <p:nvPr/>
        </p:nvSpPr>
        <p:spPr>
          <a:xfrm>
            <a:off x="547551" y="2429764"/>
            <a:ext cx="11033761" cy="3394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sz="2800">
                <a:solidFill>
                  <a:srgbClr val="4A54AA"/>
                </a:solidFill>
                <a:latin typeface="Arial"/>
                <a:ea typeface="Arial"/>
                <a:cs typeface="Arial"/>
                <a:sym typeface="Arial"/>
              </a:defRPr>
            </a:pPr>
            <a:r>
              <a:t>Poverty and hunger affect millions of people across the world. Team Hope seeks to provide help to children living in poverty through working with their families and communities to bring lasting </a:t>
            </a:r>
          </a:p>
          <a:p>
            <a:pPr>
              <a:lnSpc>
                <a:spcPct val="150000"/>
              </a:lnSpc>
              <a:defRPr sz="2800">
                <a:solidFill>
                  <a:srgbClr val="4A54AA"/>
                </a:solidFill>
                <a:latin typeface="Arial"/>
                <a:ea typeface="Arial"/>
                <a:cs typeface="Arial"/>
                <a:sym typeface="Arial"/>
              </a:defRPr>
            </a:pPr>
            <a:r>
              <a:t>change. We work with communities to </a:t>
            </a:r>
          </a:p>
          <a:p>
            <a:pPr>
              <a:lnSpc>
                <a:spcPct val="150000"/>
              </a:lnSpc>
              <a:defRPr sz="2800">
                <a:solidFill>
                  <a:srgbClr val="4A54AA"/>
                </a:solidFill>
                <a:latin typeface="Arial"/>
                <a:ea typeface="Arial"/>
                <a:cs typeface="Arial"/>
                <a:sym typeface="Arial"/>
              </a:defRPr>
            </a:pPr>
            <a:r>
              <a:t>build real change for a brighter future. </a:t>
            </a:r>
          </a:p>
        </p:txBody>
      </p:sp>
      <p:pic>
        <p:nvPicPr>
          <p:cNvPr id="216" name="Picture 7" descr="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16619" y="3658120"/>
            <a:ext cx="2380310" cy="237596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8"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219" name="Picture 4" descr="Picture 4"/>
          <p:cNvPicPr>
            <a:picLocks noChangeAspect="1"/>
          </p:cNvPicPr>
          <p:nvPr/>
        </p:nvPicPr>
        <p:blipFill>
          <a:blip r:embed="rId3"/>
          <a:stretch>
            <a:fillRect/>
          </a:stretch>
        </p:blipFill>
        <p:spPr>
          <a:xfrm>
            <a:off x="0" y="2709"/>
            <a:ext cx="12192000" cy="6852580"/>
          </a:xfrm>
          <a:prstGeom prst="rect">
            <a:avLst/>
          </a:prstGeom>
          <a:ln w="12700">
            <a:miter lim="400000"/>
          </a:ln>
        </p:spPr>
      </p:pic>
      <p:sp>
        <p:nvSpPr>
          <p:cNvPr id="220" name="Title 1"/>
          <p:cNvSpPr txBox="1"/>
          <p:nvPr/>
        </p:nvSpPr>
        <p:spPr>
          <a:xfrm>
            <a:off x="547551" y="1347052"/>
            <a:ext cx="11403657"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Team Hope’s other projects</a:t>
            </a:r>
          </a:p>
        </p:txBody>
      </p:sp>
      <p:pic>
        <p:nvPicPr>
          <p:cNvPr id="221" name="Picture 6" descr="Picture 6"/>
          <p:cNvPicPr>
            <a:picLocks noChangeAspect="1"/>
          </p:cNvPicPr>
          <p:nvPr/>
        </p:nvPicPr>
        <p:blipFill>
          <a:blip r:embed="rId4"/>
          <a:stretch>
            <a:fillRect/>
          </a:stretch>
        </p:blipFill>
        <p:spPr>
          <a:xfrm>
            <a:off x="318951" y="2074164"/>
            <a:ext cx="11125201" cy="355601"/>
          </a:xfrm>
          <a:prstGeom prst="rect">
            <a:avLst/>
          </a:prstGeom>
          <a:ln w="12700">
            <a:miter lim="400000"/>
          </a:ln>
        </p:spPr>
      </p:pic>
      <p:pic>
        <p:nvPicPr>
          <p:cNvPr id="222" name="Picture 7" descr="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16619" y="3658120"/>
            <a:ext cx="2380310" cy="2375966"/>
          </a:xfrm>
          <a:prstGeom prst="rect">
            <a:avLst/>
          </a:prstGeom>
          <a:ln w="12700">
            <a:miter lim="400000"/>
          </a:ln>
        </p:spPr>
      </p:pic>
      <p:sp>
        <p:nvSpPr>
          <p:cNvPr id="223" name="Rectangle 8"/>
          <p:cNvSpPr txBox="1"/>
          <p:nvPr/>
        </p:nvSpPr>
        <p:spPr>
          <a:xfrm>
            <a:off x="622051" y="2224236"/>
            <a:ext cx="7901621" cy="44319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buClr>
                <a:srgbClr val="F61800"/>
              </a:buClr>
              <a:buSzPct val="100000"/>
              <a:buFont typeface="Arial"/>
              <a:buChar char="•"/>
              <a:defRPr sz="2800">
                <a:solidFill>
                  <a:srgbClr val="4A54AA"/>
                </a:solidFill>
                <a:latin typeface="Arial"/>
                <a:ea typeface="Arial"/>
                <a:cs typeface="Arial"/>
                <a:sym typeface="Arial"/>
              </a:defRPr>
            </a:pPr>
            <a:r>
              <a:t>Supply clean water</a:t>
            </a:r>
          </a:p>
          <a:p>
            <a:pPr marL="342900" indent="-342900">
              <a:lnSpc>
                <a:spcPct val="150000"/>
              </a:lnSpc>
              <a:buClr>
                <a:srgbClr val="F61800"/>
              </a:buClr>
              <a:buSzPct val="100000"/>
              <a:buFont typeface="Arial"/>
              <a:buChar char="•"/>
              <a:defRPr sz="2800">
                <a:solidFill>
                  <a:srgbClr val="4A54AA"/>
                </a:solidFill>
                <a:latin typeface="Arial"/>
                <a:ea typeface="Arial"/>
                <a:cs typeface="Arial"/>
                <a:sym typeface="Arial"/>
              </a:defRPr>
            </a:pPr>
            <a:r>
              <a:t>Provide healthcare</a:t>
            </a:r>
          </a:p>
          <a:p>
            <a:pPr marL="342900" indent="-342900">
              <a:lnSpc>
                <a:spcPct val="150000"/>
              </a:lnSpc>
              <a:buClr>
                <a:srgbClr val="F61800"/>
              </a:buClr>
              <a:buSzPct val="100000"/>
              <a:buFont typeface="Arial"/>
              <a:buChar char="•"/>
              <a:defRPr sz="2800">
                <a:solidFill>
                  <a:srgbClr val="4A54AA"/>
                </a:solidFill>
                <a:latin typeface="Arial"/>
                <a:ea typeface="Arial"/>
                <a:cs typeface="Arial"/>
                <a:sym typeface="Arial"/>
              </a:defRPr>
            </a:pPr>
            <a:r>
              <a:t>Generate income for those living in poverty</a:t>
            </a:r>
          </a:p>
          <a:p>
            <a:pPr marL="342900" indent="-342900">
              <a:lnSpc>
                <a:spcPct val="150000"/>
              </a:lnSpc>
              <a:buClr>
                <a:srgbClr val="F61800"/>
              </a:buClr>
              <a:buSzPct val="100000"/>
              <a:buFont typeface="Arial"/>
              <a:buChar char="•"/>
              <a:defRPr sz="2800">
                <a:solidFill>
                  <a:srgbClr val="4A54AA"/>
                </a:solidFill>
                <a:latin typeface="Arial"/>
                <a:ea typeface="Arial"/>
                <a:cs typeface="Arial"/>
                <a:sym typeface="Arial"/>
              </a:defRPr>
            </a:pPr>
            <a:r>
              <a:t>Care for those with HIV/AIDS</a:t>
            </a:r>
          </a:p>
          <a:p>
            <a:pPr marL="342900" indent="-342900">
              <a:lnSpc>
                <a:spcPct val="150000"/>
              </a:lnSpc>
              <a:buClr>
                <a:srgbClr val="F61800"/>
              </a:buClr>
              <a:buSzPct val="100000"/>
              <a:buFont typeface="Arial"/>
              <a:buChar char="•"/>
              <a:defRPr sz="2800">
                <a:solidFill>
                  <a:srgbClr val="4A54AA"/>
                </a:solidFill>
                <a:latin typeface="Arial"/>
                <a:ea typeface="Arial"/>
                <a:cs typeface="Arial"/>
                <a:sym typeface="Arial"/>
              </a:defRPr>
            </a:pPr>
            <a:r>
              <a:t>Provide education</a:t>
            </a:r>
          </a:p>
          <a:p>
            <a:pPr marL="342900" indent="-342900">
              <a:lnSpc>
                <a:spcPct val="150000"/>
              </a:lnSpc>
              <a:buClr>
                <a:srgbClr val="F61800"/>
              </a:buClr>
              <a:buSzPct val="100000"/>
              <a:buFont typeface="Arial"/>
              <a:buChar char="•"/>
              <a:defRPr sz="2800">
                <a:solidFill>
                  <a:srgbClr val="4A54AA"/>
                </a:solidFill>
                <a:latin typeface="Arial"/>
                <a:ea typeface="Arial"/>
                <a:cs typeface="Arial"/>
                <a:sym typeface="Arial"/>
              </a:defRPr>
            </a:pPr>
            <a:r>
              <a:t>Help communities in need</a:t>
            </a:r>
          </a:p>
          <a:p>
            <a:pPr>
              <a:lnSpc>
                <a:spcPct val="150000"/>
              </a:lnSpc>
              <a:defRPr sz="2000">
                <a:latin typeface="Arial"/>
                <a:ea typeface="Arial"/>
                <a:cs typeface="Arial"/>
                <a:sym typeface="Arial"/>
              </a:defRPr>
            </a:pPr>
            <a:r>
              <a:t> </a:t>
            </a:r>
          </a:p>
        </p:txBody>
      </p:sp>
      <p:pic>
        <p:nvPicPr>
          <p:cNvPr id="224" name="Team Hope 15 years logo 2.png" descr="Team Hope 15 years logo 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0655" y="2510554"/>
            <a:ext cx="4302620" cy="430262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12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326112" cy="8217408"/>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26"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227" name="Picture 4" descr="Picture 4"/>
          <p:cNvPicPr>
            <a:picLocks noChangeAspect="1"/>
          </p:cNvPicPr>
          <p:nvPr/>
        </p:nvPicPr>
        <p:blipFill>
          <a:blip r:embed="rId4"/>
          <a:stretch>
            <a:fillRect/>
          </a:stretch>
        </p:blipFill>
        <p:spPr>
          <a:xfrm>
            <a:off x="0" y="2709"/>
            <a:ext cx="12192000" cy="6852580"/>
          </a:xfrm>
          <a:prstGeom prst="rect">
            <a:avLst/>
          </a:prstGeom>
          <a:ln w="12700">
            <a:miter lim="400000"/>
          </a:ln>
        </p:spPr>
      </p:pic>
      <p:sp>
        <p:nvSpPr>
          <p:cNvPr id="228" name="Title 1"/>
          <p:cNvSpPr txBox="1"/>
          <p:nvPr/>
        </p:nvSpPr>
        <p:spPr>
          <a:xfrm>
            <a:off x="547551" y="1347052"/>
            <a:ext cx="11403657"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Agnes in Kenya</a:t>
            </a:r>
          </a:p>
        </p:txBody>
      </p:sp>
      <p:pic>
        <p:nvPicPr>
          <p:cNvPr id="229" name="Picture 6" descr="Picture 6"/>
          <p:cNvPicPr>
            <a:picLocks noChangeAspect="1"/>
          </p:cNvPicPr>
          <p:nvPr/>
        </p:nvPicPr>
        <p:blipFill>
          <a:blip r:embed="rId5"/>
          <a:stretch>
            <a:fillRect/>
          </a:stretch>
        </p:blipFill>
        <p:spPr>
          <a:xfrm>
            <a:off x="318951" y="2074164"/>
            <a:ext cx="11125201" cy="355601"/>
          </a:xfrm>
          <a:prstGeom prst="rect">
            <a:avLst/>
          </a:prstGeom>
          <a:ln w="12700">
            <a:miter lim="400000"/>
          </a:ln>
        </p:spPr>
      </p:pic>
      <p:sp>
        <p:nvSpPr>
          <p:cNvPr id="230" name="Rectangle 9"/>
          <p:cNvSpPr txBox="1"/>
          <p:nvPr/>
        </p:nvSpPr>
        <p:spPr>
          <a:xfrm>
            <a:off x="547551" y="2517176"/>
            <a:ext cx="5616917" cy="2924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solidFill>
                  <a:srgbClr val="4A54AA"/>
                </a:solidFill>
                <a:latin typeface="Arial"/>
                <a:ea typeface="Arial"/>
                <a:cs typeface="Arial"/>
                <a:sym typeface="Arial"/>
              </a:defRPr>
            </a:pPr>
            <a:r>
              <a:t>“Before I got water I had many problems. We tried to cut trees to make charcoal and had to travel far to the towns to sell it,”</a:t>
            </a:r>
          </a:p>
          <a:p>
            <a:pPr>
              <a:defRPr sz="2800">
                <a:solidFill>
                  <a:srgbClr val="4A54AA"/>
                </a:solidFill>
                <a:latin typeface="Arial"/>
                <a:ea typeface="Arial"/>
                <a:cs typeface="Arial"/>
                <a:sym typeface="Arial"/>
              </a:defRPr>
            </a:pPr>
            <a:endParaRPr/>
          </a:p>
          <a:p>
            <a:pPr>
              <a:defRPr sz="2800">
                <a:solidFill>
                  <a:srgbClr val="4A54AA"/>
                </a:solidFill>
                <a:latin typeface="Arial"/>
                <a:ea typeface="Arial"/>
                <a:cs typeface="Arial"/>
                <a:sym typeface="Arial"/>
              </a:defRPr>
            </a:pPr>
            <a:r>
              <a:t>“After we got water it has changed my life”</a:t>
            </a:r>
          </a:p>
        </p:txBody>
      </p:sp>
      <p:pic>
        <p:nvPicPr>
          <p:cNvPr id="231" name="Picture 10" descr="Picture 1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5400000">
            <a:off x="6919344" y="833175"/>
            <a:ext cx="6073761" cy="440741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35"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236" name="Picture 4" descr="Picture 4"/>
          <p:cNvPicPr>
            <a:picLocks noChangeAspect="1"/>
          </p:cNvPicPr>
          <p:nvPr/>
        </p:nvPicPr>
        <p:blipFill>
          <a:blip r:embed="rId4"/>
          <a:stretch>
            <a:fillRect/>
          </a:stretch>
        </p:blipFill>
        <p:spPr>
          <a:xfrm>
            <a:off x="0" y="2709"/>
            <a:ext cx="12192000" cy="6852580"/>
          </a:xfrm>
          <a:prstGeom prst="rect">
            <a:avLst/>
          </a:prstGeom>
          <a:ln w="12700">
            <a:miter lim="400000"/>
          </a:ln>
        </p:spPr>
      </p:pic>
      <p:sp>
        <p:nvSpPr>
          <p:cNvPr id="237" name="Title 1"/>
          <p:cNvSpPr txBox="1"/>
          <p:nvPr/>
        </p:nvSpPr>
        <p:spPr>
          <a:xfrm>
            <a:off x="4993499" y="1204051"/>
            <a:ext cx="11403656"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Kella in Burundi</a:t>
            </a:r>
          </a:p>
        </p:txBody>
      </p:sp>
      <p:pic>
        <p:nvPicPr>
          <p:cNvPr id="238" name="Picture 6" descr="Picture 6"/>
          <p:cNvPicPr>
            <a:picLocks noChangeAspect="1"/>
          </p:cNvPicPr>
          <p:nvPr/>
        </p:nvPicPr>
        <p:blipFill>
          <a:blip r:embed="rId5"/>
          <a:stretch>
            <a:fillRect/>
          </a:stretch>
        </p:blipFill>
        <p:spPr>
          <a:xfrm>
            <a:off x="318951" y="2074164"/>
            <a:ext cx="11125201" cy="355601"/>
          </a:xfrm>
          <a:prstGeom prst="rect">
            <a:avLst/>
          </a:prstGeom>
          <a:ln w="12700">
            <a:miter lim="400000"/>
          </a:ln>
        </p:spPr>
      </p:pic>
      <p:sp>
        <p:nvSpPr>
          <p:cNvPr id="239" name="Rectangle 9"/>
          <p:cNvSpPr txBox="1"/>
          <p:nvPr/>
        </p:nvSpPr>
        <p:spPr>
          <a:xfrm>
            <a:off x="4993498" y="2445747"/>
            <a:ext cx="7152782" cy="3331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4A54AA"/>
                </a:solidFill>
                <a:latin typeface="Arial"/>
                <a:ea typeface="Arial"/>
                <a:cs typeface="Arial"/>
                <a:sym typeface="Arial"/>
              </a:defRPr>
            </a:lvl1pPr>
          </a:lstStyle>
          <a:p>
            <a:r>
              <a:t>“ I did not know how to do the activity that can give me money. I was only farming and this activity cannot satisfy all the needs in the family. But thanks to the teachings that I have just received, I will participate in the village savings and loan association …and my family’s living conditions will be improved.”</a:t>
            </a:r>
          </a:p>
        </p:txBody>
      </p:sp>
      <p:pic>
        <p:nvPicPr>
          <p:cNvPr id="240" name="Picture 7" descr="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747897" y="-1"/>
            <a:ext cx="6536200" cy="605660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30" name="Title 1"/>
          <p:cNvSpPr txBox="1"/>
          <p:nvPr/>
        </p:nvSpPr>
        <p:spPr>
          <a:xfrm>
            <a:off x="364671" y="1349471"/>
            <a:ext cx="1090988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CHRISTMAS SHOEBOX APPEAL</a:t>
            </a:r>
          </a:p>
        </p:txBody>
      </p:sp>
      <p:sp>
        <p:nvSpPr>
          <p:cNvPr id="131" name="Content Placeholder 2"/>
          <p:cNvSpPr txBox="1"/>
          <p:nvPr/>
        </p:nvSpPr>
        <p:spPr>
          <a:xfrm>
            <a:off x="603757" y="2504631"/>
            <a:ext cx="9957563" cy="2554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20000"/>
              </a:lnSpc>
              <a:spcBef>
                <a:spcPts val="1000"/>
              </a:spcBef>
              <a:buClr>
                <a:srgbClr val="FF0000"/>
              </a:buClr>
              <a:buSzPct val="100000"/>
              <a:buFont typeface="Arial"/>
              <a:buChar char="•"/>
              <a:defRPr sz="2800">
                <a:solidFill>
                  <a:srgbClr val="4A54AA"/>
                </a:solidFill>
                <a:latin typeface="Arial"/>
                <a:ea typeface="Arial"/>
                <a:cs typeface="Arial"/>
                <a:sym typeface="Arial"/>
              </a:defRPr>
            </a:pPr>
            <a:r>
              <a:t>Every year people in Ireland send Christmas Shoebox gifts to children affected by </a:t>
            </a:r>
            <a:r>
              <a:rPr b="1"/>
              <a:t>poverty</a:t>
            </a:r>
            <a:r>
              <a:t>.</a:t>
            </a:r>
          </a:p>
          <a:p>
            <a:pPr marL="228600" indent="-228600">
              <a:lnSpc>
                <a:spcPct val="120000"/>
              </a:lnSpc>
              <a:spcBef>
                <a:spcPts val="1000"/>
              </a:spcBef>
              <a:buClr>
                <a:srgbClr val="FF0000"/>
              </a:buClr>
              <a:buSzPct val="100000"/>
              <a:buFont typeface="Arial"/>
              <a:buChar char="•"/>
              <a:defRPr sz="2800">
                <a:solidFill>
                  <a:srgbClr val="4A54AA"/>
                </a:solidFill>
                <a:latin typeface="Arial"/>
                <a:ea typeface="Arial"/>
                <a:cs typeface="Arial"/>
                <a:sym typeface="Arial"/>
              </a:defRPr>
            </a:pPr>
            <a:r>
              <a:t>Christmas Shoeboxes are gifts that help to bring joy to children and they also give </a:t>
            </a:r>
            <a:r>
              <a:rPr b="1"/>
              <a:t>things that they need</a:t>
            </a:r>
            <a:r>
              <a:t> like copy book and pencils for school and warm clothes. </a:t>
            </a:r>
          </a:p>
        </p:txBody>
      </p:sp>
      <p:pic>
        <p:nvPicPr>
          <p:cNvPr id="132"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35" name="Title 1"/>
          <p:cNvSpPr txBox="1"/>
          <p:nvPr/>
        </p:nvSpPr>
        <p:spPr>
          <a:xfrm>
            <a:off x="364671" y="1349471"/>
            <a:ext cx="1090988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CHRISTMAS SHOEBOX APPEAL</a:t>
            </a:r>
          </a:p>
        </p:txBody>
      </p:sp>
      <p:pic>
        <p:nvPicPr>
          <p:cNvPr id="136"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37" name="Content Placeholder 2"/>
          <p:cNvSpPr txBox="1"/>
          <p:nvPr/>
        </p:nvSpPr>
        <p:spPr>
          <a:xfrm>
            <a:off x="585470" y="2798858"/>
            <a:ext cx="10689082" cy="1871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14000"/>
              </a:lnSpc>
              <a:spcBef>
                <a:spcPts val="1000"/>
              </a:spcBef>
              <a:defRPr sz="2800" b="1">
                <a:solidFill>
                  <a:srgbClr val="4A54AA"/>
                </a:solidFill>
                <a:latin typeface="Arial"/>
                <a:ea typeface="Arial"/>
                <a:cs typeface="Arial"/>
                <a:sym typeface="Arial"/>
              </a:defRPr>
            </a:pPr>
            <a:r>
              <a:t>Poverty</a:t>
            </a:r>
            <a:r>
              <a:rPr b="0"/>
              <a:t> is where a person doesn’t have and can’t get enough money for their basic needs like food, shelter (a home) and education (school). Poverty can be caused by wars, climate change, people not having enough rights and inequality.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40" name="Title 1"/>
          <p:cNvSpPr txBox="1"/>
          <p:nvPr/>
        </p:nvSpPr>
        <p:spPr>
          <a:xfrm>
            <a:off x="364671" y="1349471"/>
            <a:ext cx="1090988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CHRISTMAS SHOEBOX APPEAL</a:t>
            </a:r>
          </a:p>
        </p:txBody>
      </p:sp>
      <p:pic>
        <p:nvPicPr>
          <p:cNvPr id="141"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42" name="Content Placeholder 2"/>
          <p:cNvSpPr txBox="1"/>
          <p:nvPr/>
        </p:nvSpPr>
        <p:spPr>
          <a:xfrm>
            <a:off x="585470" y="2798858"/>
            <a:ext cx="10689082" cy="1871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14000"/>
              </a:lnSpc>
              <a:spcBef>
                <a:spcPts val="1000"/>
              </a:spcBef>
              <a:defRPr sz="2800">
                <a:solidFill>
                  <a:srgbClr val="4A54AA"/>
                </a:solidFill>
                <a:latin typeface="Arial"/>
                <a:ea typeface="Arial"/>
                <a:cs typeface="Arial"/>
                <a:sym typeface="Arial"/>
              </a:defRPr>
            </a:pPr>
            <a:r>
              <a:t>Through our </a:t>
            </a:r>
            <a:r>
              <a:rPr b="1"/>
              <a:t>Christmas Shoebox Appeal </a:t>
            </a:r>
            <a:r>
              <a:t>we recognised many struggles faced by the communities we visited. With this knowledge, we have been able to work with our partners to help in the most needed ways in each country.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Rectangle 5"/>
          <p:cNvSpPr/>
          <p:nvPr/>
        </p:nvSpPr>
        <p:spPr>
          <a:xfrm>
            <a:off x="4128246" y="-1"/>
            <a:ext cx="4114801" cy="12371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5"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46" name="Title 1"/>
          <p:cNvSpPr txBox="1"/>
          <p:nvPr/>
        </p:nvSpPr>
        <p:spPr>
          <a:xfrm>
            <a:off x="364671" y="1349471"/>
            <a:ext cx="10909881" cy="1281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Aliona in Burundi</a:t>
            </a:r>
          </a:p>
        </p:txBody>
      </p:sp>
      <p:pic>
        <p:nvPicPr>
          <p:cNvPr id="147"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48" name="Content Placeholder 2"/>
          <p:cNvSpPr txBox="1"/>
          <p:nvPr/>
        </p:nvSpPr>
        <p:spPr>
          <a:xfrm>
            <a:off x="523530" y="2602166"/>
            <a:ext cx="6827230" cy="2459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Aliona was delighted to get so many toys and copybooks! </a:t>
            </a:r>
          </a:p>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“My parents will not struggle too much to get enough copybooks as they are too expensive!”</a:t>
            </a:r>
          </a:p>
        </p:txBody>
      </p:sp>
      <p:pic>
        <p:nvPicPr>
          <p:cNvPr id="149" name="Aline Ndayizeye. She is very thrilled to get a such amount of toys and school copybooks. My parents will not struggle too much to get enough copybooks as they are too expensi.JPG" descr="Aline Ndayizeye. She is very thrilled to get a such amount of toys and school copybooks. My parents will not struggle too much to get enough copybooks as they are too expensi.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4607" y="-4612"/>
            <a:ext cx="4803804" cy="606876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52" name="Title 1"/>
          <p:cNvSpPr txBox="1"/>
          <p:nvPr/>
        </p:nvSpPr>
        <p:spPr>
          <a:xfrm>
            <a:off x="364671" y="1349471"/>
            <a:ext cx="10909881" cy="1281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Eva in Transnistria</a:t>
            </a:r>
          </a:p>
        </p:txBody>
      </p:sp>
      <p:pic>
        <p:nvPicPr>
          <p:cNvPr id="153"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54" name="Content Placeholder 2"/>
          <p:cNvSpPr txBox="1"/>
          <p:nvPr/>
        </p:nvSpPr>
        <p:spPr>
          <a:xfrm>
            <a:off x="523530" y="2512071"/>
            <a:ext cx="6715197" cy="3717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Eva lives with her mum Sasha. Team Hope’s partners brought Sasha and Eva firewood and food as well as a Christmas Shoebox for Eva. She was thrilled and loved the lego and little handbag- it was like a dream come true for her.</a:t>
            </a:r>
            <a:br/>
            <a:endParaRPr/>
          </a:p>
        </p:txBody>
      </p:sp>
      <p:pic>
        <p:nvPicPr>
          <p:cNvPr id="155" name="1 story_02.jpg" descr="1 story_0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894" y="-792577"/>
            <a:ext cx="4764029" cy="68580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7"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58" name="Title 1"/>
          <p:cNvSpPr txBox="1"/>
          <p:nvPr/>
        </p:nvSpPr>
        <p:spPr>
          <a:xfrm>
            <a:off x="364671" y="1349471"/>
            <a:ext cx="1090988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CHRISTMAS SHOEBOX APPEAL</a:t>
            </a:r>
          </a:p>
        </p:txBody>
      </p:sp>
      <p:pic>
        <p:nvPicPr>
          <p:cNvPr id="159" name="Picture 6" descr="Picture 6"/>
          <p:cNvPicPr>
            <a:picLocks noChangeAspect="1"/>
          </p:cNvPicPr>
          <p:nvPr/>
        </p:nvPicPr>
        <p:blipFill>
          <a:blip r:embed="rId4"/>
          <a:stretch>
            <a:fillRect/>
          </a:stretch>
        </p:blipFill>
        <p:spPr>
          <a:xfrm>
            <a:off x="318951" y="2074164"/>
            <a:ext cx="11125201" cy="355601"/>
          </a:xfrm>
          <a:prstGeom prst="rect">
            <a:avLst/>
          </a:prstGeom>
          <a:ln w="12700">
            <a:miter lim="400000"/>
          </a:ln>
        </p:spPr>
      </p:pic>
      <p:sp>
        <p:nvSpPr>
          <p:cNvPr id="160" name="Content Placeholder 2"/>
          <p:cNvSpPr txBox="1"/>
          <p:nvPr/>
        </p:nvSpPr>
        <p:spPr>
          <a:xfrm>
            <a:off x="585470" y="2798858"/>
            <a:ext cx="7677923" cy="2252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Let’s break the record</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Get your school &amp; community involved</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Be the change you want to see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4"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65" name="Title 1"/>
          <p:cNvSpPr txBox="1"/>
          <p:nvPr/>
        </p:nvSpPr>
        <p:spPr>
          <a:xfrm>
            <a:off x="364671" y="1349471"/>
            <a:ext cx="1090988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CHRISTMAS SHOEBOX APPEAL</a:t>
            </a:r>
          </a:p>
        </p:txBody>
      </p:sp>
      <p:pic>
        <p:nvPicPr>
          <p:cNvPr id="166"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67" name="Content Placeholder 2"/>
          <p:cNvSpPr txBox="1"/>
          <p:nvPr/>
        </p:nvSpPr>
        <p:spPr>
          <a:xfrm>
            <a:off x="565591" y="2798858"/>
            <a:ext cx="10182585" cy="261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20000"/>
              </a:lnSpc>
              <a:spcBef>
                <a:spcPts val="1000"/>
              </a:spcBef>
              <a:buClr>
                <a:srgbClr val="FF0000"/>
              </a:buClr>
              <a:buSzPct val="100000"/>
              <a:buFont typeface="Arial"/>
              <a:buChar char="•"/>
              <a:defRPr sz="2800">
                <a:solidFill>
                  <a:srgbClr val="4A54AA"/>
                </a:solidFill>
                <a:latin typeface="Arial"/>
                <a:ea typeface="Arial"/>
                <a:cs typeface="Arial"/>
                <a:sym typeface="Arial"/>
              </a:defRPr>
            </a:pPr>
            <a:r>
              <a:t>Keep count of how many Christmas Shoeboxes your school has made to show everyone how well they’re doing!</a:t>
            </a:r>
          </a:p>
          <a:p>
            <a:pPr marL="228600" indent="-228600">
              <a:lnSpc>
                <a:spcPct val="120000"/>
              </a:lnSpc>
              <a:spcBef>
                <a:spcPts val="1000"/>
              </a:spcBef>
              <a:buClr>
                <a:srgbClr val="FF0000"/>
              </a:buClr>
              <a:buSzPct val="100000"/>
              <a:buFont typeface="Arial"/>
              <a:buChar char="•"/>
              <a:defRPr sz="500">
                <a:solidFill>
                  <a:srgbClr val="4A54AA"/>
                </a:solidFill>
                <a:latin typeface="Arial"/>
                <a:ea typeface="Arial"/>
                <a:cs typeface="Arial"/>
                <a:sym typeface="Arial"/>
              </a:defRPr>
            </a:pPr>
            <a:endParaRPr/>
          </a:p>
          <a:p>
            <a:pPr marL="228600" indent="-228600">
              <a:lnSpc>
                <a:spcPct val="120000"/>
              </a:lnSpc>
              <a:spcBef>
                <a:spcPts val="1000"/>
              </a:spcBef>
              <a:buClr>
                <a:srgbClr val="FF0000"/>
              </a:buClr>
              <a:buSzPct val="100000"/>
              <a:buFont typeface="Arial"/>
              <a:buChar char="•"/>
              <a:defRPr sz="2800">
                <a:solidFill>
                  <a:srgbClr val="4A54AA"/>
                </a:solidFill>
                <a:latin typeface="Arial"/>
                <a:ea typeface="Arial"/>
                <a:cs typeface="Arial"/>
                <a:sym typeface="Arial"/>
              </a:defRPr>
            </a:pPr>
            <a:r>
              <a:t>Fundraise to build more Shoeboxes!</a:t>
            </a:r>
          </a:p>
          <a:p>
            <a:pPr>
              <a:lnSpc>
                <a:spcPct val="120000"/>
              </a:lnSpc>
              <a:spcBef>
                <a:spcPts val="1000"/>
              </a:spcBef>
              <a:defRPr sz="400">
                <a:solidFill>
                  <a:srgbClr val="4A54AA"/>
                </a:solidFill>
                <a:latin typeface="Arial"/>
                <a:ea typeface="Arial"/>
                <a:cs typeface="Arial"/>
                <a:sym typeface="Arial"/>
              </a:defRPr>
            </a:pPr>
            <a:endParaRPr/>
          </a:p>
          <a:p>
            <a:pPr marL="228600" indent="-228600">
              <a:lnSpc>
                <a:spcPct val="120000"/>
              </a:lnSpc>
              <a:spcBef>
                <a:spcPts val="1000"/>
              </a:spcBef>
              <a:buClr>
                <a:srgbClr val="FF0000"/>
              </a:buClr>
              <a:buSzPct val="100000"/>
              <a:buFont typeface="Arial"/>
              <a:buChar char="•"/>
              <a:defRPr sz="2800">
                <a:solidFill>
                  <a:srgbClr val="4A54AA"/>
                </a:solidFill>
                <a:latin typeface="Arial"/>
                <a:ea typeface="Arial"/>
                <a:cs typeface="Arial"/>
                <a:sym typeface="Arial"/>
              </a:defRPr>
            </a:pPr>
            <a:r>
              <a:t>Follow us on Instagram &amp; let us know how you’re getting on!</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Macintosh PowerPoint</Application>
  <PresentationFormat>Widescreen</PresentationFormat>
  <Paragraphs>114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Rachel</cp:lastModifiedBy>
  <cp:revision>1</cp:revision>
  <dcterms:modified xsi:type="dcterms:W3CDTF">2025-07-17T13:28:54Z</dcterms:modified>
</cp:coreProperties>
</file>