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1.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notesSlides/notesSlide21.xml" ContentType="application/vnd.openxmlformats-officedocument.presentationml.notesSlide+xml"/>
  <Override PartName="/ppt/slideLayouts/slideLayout4.xml" ContentType="application/vnd.openxmlformats-officedocument.presentationml.slideLayout+xml"/>
  <Override PartName="/ppt/notesSlides/notesSlide22.xml" ContentType="application/vnd.openxmlformats-officedocument.presentationml.notesSlide+xml"/>
  <Override PartName="/ppt/slideLayouts/slideLayout3.xml" ContentType="application/vnd.openxmlformats-officedocument.presentationml.slideLayout+xml"/>
  <Override PartName="/ppt/notesSlides/notesSlide23.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7.xml" ContentType="application/vnd.openxmlformats-officedocument.presentationml.notesSlide+xml"/>
  <Override PartName="/ppt/slideLayouts/slideLayout5.xml" ContentType="application/vnd.openxmlformats-officedocument.presentationml.slideLayout+xml"/>
  <Override PartName="/ppt/notesSlides/notesSlide18.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23" r:id="rId1"/>
  </p:sldMasterIdLst>
  <p:notesMasterIdLst>
    <p:notesMasterId r:id="rId35"/>
  </p:notesMasterIdLst>
  <p:sldIdLst>
    <p:sldId id="256" r:id="rId2"/>
    <p:sldId id="325" r:id="rId3"/>
    <p:sldId id="327" r:id="rId4"/>
    <p:sldId id="328" r:id="rId5"/>
    <p:sldId id="329" r:id="rId6"/>
    <p:sldId id="330" r:id="rId7"/>
    <p:sldId id="326" r:id="rId8"/>
    <p:sldId id="283" r:id="rId9"/>
    <p:sldId id="284" r:id="rId10"/>
    <p:sldId id="299" r:id="rId11"/>
    <p:sldId id="295" r:id="rId12"/>
    <p:sldId id="340" r:id="rId13"/>
    <p:sldId id="341" r:id="rId14"/>
    <p:sldId id="342" r:id="rId15"/>
    <p:sldId id="343" r:id="rId16"/>
    <p:sldId id="344" r:id="rId17"/>
    <p:sldId id="345" r:id="rId18"/>
    <p:sldId id="346" r:id="rId19"/>
    <p:sldId id="300" r:id="rId20"/>
    <p:sldId id="312" r:id="rId21"/>
    <p:sldId id="313" r:id="rId22"/>
    <p:sldId id="331" r:id="rId23"/>
    <p:sldId id="304" r:id="rId24"/>
    <p:sldId id="332" r:id="rId25"/>
    <p:sldId id="282" r:id="rId26"/>
    <p:sldId id="335" r:id="rId27"/>
    <p:sldId id="336" r:id="rId28"/>
    <p:sldId id="337" r:id="rId29"/>
    <p:sldId id="338" r:id="rId30"/>
    <p:sldId id="315" r:id="rId31"/>
    <p:sldId id="334" r:id="rId32"/>
    <p:sldId id="333" r:id="rId33"/>
    <p:sldId id="287"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54AA"/>
    <a:srgbClr val="F7CF00"/>
    <a:srgbClr val="F61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64" autoAdjust="0"/>
    <p:restoredTop sz="88815" autoAdjust="0"/>
  </p:normalViewPr>
  <p:slideViewPr>
    <p:cSldViewPr>
      <p:cViewPr varScale="1">
        <p:scale>
          <a:sx n="116" d="100"/>
          <a:sy n="116" d="100"/>
        </p:scale>
        <p:origin x="124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75AFC6F-4CCE-524F-A116-D8BE5E3BD2A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5123" name="Rectangle 3">
            <a:extLst>
              <a:ext uri="{FF2B5EF4-FFF2-40B4-BE49-F238E27FC236}">
                <a16:creationId xmlns:a16="http://schemas.microsoft.com/office/drawing/2014/main" id="{1EAC4F2B-8A60-F24D-80CF-5D40D11ABE6D}"/>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1" charset="-128"/>
              </a:defRPr>
            </a:lvl1pPr>
          </a:lstStyle>
          <a:p>
            <a:pPr>
              <a:defRPr/>
            </a:pPr>
            <a:endParaRPr lang="en-US"/>
          </a:p>
        </p:txBody>
      </p:sp>
      <p:sp>
        <p:nvSpPr>
          <p:cNvPr id="13316" name="Rectangle 4">
            <a:extLst>
              <a:ext uri="{FF2B5EF4-FFF2-40B4-BE49-F238E27FC236}">
                <a16:creationId xmlns:a16="http://schemas.microsoft.com/office/drawing/2014/main" id="{75708075-F901-0A4D-8A29-380ED86932D1}"/>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a:extLst>
              <a:ext uri="{FF2B5EF4-FFF2-40B4-BE49-F238E27FC236}">
                <a16:creationId xmlns:a16="http://schemas.microsoft.com/office/drawing/2014/main" id="{4705CBFB-03CA-4F45-88B3-0325AF3DEB9D}"/>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a:extLst>
              <a:ext uri="{FF2B5EF4-FFF2-40B4-BE49-F238E27FC236}">
                <a16:creationId xmlns:a16="http://schemas.microsoft.com/office/drawing/2014/main" id="{4B8D3320-13D4-B441-BE00-58444D685227}"/>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5127" name="Rectangle 7">
            <a:extLst>
              <a:ext uri="{FF2B5EF4-FFF2-40B4-BE49-F238E27FC236}">
                <a16:creationId xmlns:a16="http://schemas.microsoft.com/office/drawing/2014/main" id="{BB5E52F2-A1B8-474F-910A-D6D0306A9CA0}"/>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C5674FB0-E7B3-2D40-A133-242D87C6768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254F8EA6-C654-3B43-A2F8-3A8FAF1285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A04899C-1D99-2043-AFEB-9D0D6BAA6BAB}" type="slidenum">
              <a:rPr lang="en-US" altLang="en-US" sz="1200" smtClean="0"/>
              <a:pPr/>
              <a:t>1</a:t>
            </a:fld>
            <a:endParaRPr lang="en-US" altLang="en-US" sz="1200"/>
          </a:p>
        </p:txBody>
      </p:sp>
      <p:sp>
        <p:nvSpPr>
          <p:cNvPr id="15362" name="Rectangle 2">
            <a:extLst>
              <a:ext uri="{FF2B5EF4-FFF2-40B4-BE49-F238E27FC236}">
                <a16:creationId xmlns:a16="http://schemas.microsoft.com/office/drawing/2014/main" id="{DA0B1ABE-0392-D548-B8B7-03B317433F9A}"/>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40124B5D-EA10-E94C-9FC7-FAF0236C5F0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16</a:t>
            </a:fld>
            <a:endParaRPr lang="en-US" altLang="en-US"/>
          </a:p>
        </p:txBody>
      </p:sp>
    </p:spTree>
    <p:extLst>
      <p:ext uri="{BB962C8B-B14F-4D97-AF65-F5344CB8AC3E}">
        <p14:creationId xmlns:p14="http://schemas.microsoft.com/office/powerpoint/2010/main" val="4049400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17</a:t>
            </a:fld>
            <a:endParaRPr lang="en-US" altLang="en-US"/>
          </a:p>
        </p:txBody>
      </p:sp>
    </p:spTree>
    <p:extLst>
      <p:ext uri="{BB962C8B-B14F-4D97-AF65-F5344CB8AC3E}">
        <p14:creationId xmlns:p14="http://schemas.microsoft.com/office/powerpoint/2010/main" val="3789218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18</a:t>
            </a:fld>
            <a:endParaRPr lang="en-US" altLang="en-US"/>
          </a:p>
        </p:txBody>
      </p:sp>
    </p:spTree>
    <p:extLst>
      <p:ext uri="{BB962C8B-B14F-4D97-AF65-F5344CB8AC3E}">
        <p14:creationId xmlns:p14="http://schemas.microsoft.com/office/powerpoint/2010/main" val="1062261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id="{875242B7-903F-6546-86DB-C71B312D73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81DA0B1-31DB-E24C-968C-5155D7136FB1}" type="slidenum">
              <a:rPr lang="en-US" altLang="en-US" sz="1200" smtClean="0"/>
              <a:pPr/>
              <a:t>23</a:t>
            </a:fld>
            <a:endParaRPr lang="en-US" altLang="en-US" sz="1200"/>
          </a:p>
        </p:txBody>
      </p:sp>
      <p:sp>
        <p:nvSpPr>
          <p:cNvPr id="32770" name="Rectangle 1026">
            <a:extLst>
              <a:ext uri="{FF2B5EF4-FFF2-40B4-BE49-F238E27FC236}">
                <a16:creationId xmlns:a16="http://schemas.microsoft.com/office/drawing/2014/main" id="{1281A706-CC3B-D84E-B2F9-11EF1A3E66D8}"/>
              </a:ext>
            </a:extLst>
          </p:cNvPr>
          <p:cNvSpPr>
            <a:spLocks noGrp="1" noRot="1" noChangeAspect="1" noChangeArrowheads="1" noTextEdit="1"/>
          </p:cNvSpPr>
          <p:nvPr>
            <p:ph type="sldImg"/>
          </p:nvPr>
        </p:nvSpPr>
        <p:spPr>
          <a:ln/>
        </p:spPr>
      </p:sp>
      <p:sp>
        <p:nvSpPr>
          <p:cNvPr id="32771" name="Rectangle 1027">
            <a:extLst>
              <a:ext uri="{FF2B5EF4-FFF2-40B4-BE49-F238E27FC236}">
                <a16:creationId xmlns:a16="http://schemas.microsoft.com/office/drawing/2014/main" id="{8E2C91B4-85C1-BD47-A450-280AEA70A0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a16="http://schemas.microsoft.com/office/drawing/2014/main" id="{0D88F336-290B-7D42-B196-2EFC2DFAB6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C0D1BC2-3BAF-3749-BE20-88A4EBDED155}" type="slidenum">
              <a:rPr lang="en-US" altLang="en-US" sz="1200" smtClean="0"/>
              <a:pPr/>
              <a:t>24</a:t>
            </a:fld>
            <a:endParaRPr lang="en-US" altLang="en-US" sz="1200"/>
          </a:p>
        </p:txBody>
      </p:sp>
      <p:sp>
        <p:nvSpPr>
          <p:cNvPr id="37890" name="Rectangle 1026">
            <a:extLst>
              <a:ext uri="{FF2B5EF4-FFF2-40B4-BE49-F238E27FC236}">
                <a16:creationId xmlns:a16="http://schemas.microsoft.com/office/drawing/2014/main" id="{E255D7FF-48BB-B04A-8954-1402AFC2F616}"/>
              </a:ext>
            </a:extLst>
          </p:cNvPr>
          <p:cNvSpPr>
            <a:spLocks noGrp="1" noRot="1" noChangeAspect="1" noChangeArrowheads="1" noTextEdit="1"/>
          </p:cNvSpPr>
          <p:nvPr>
            <p:ph type="sldImg"/>
          </p:nvPr>
        </p:nvSpPr>
        <p:spPr>
          <a:ln/>
        </p:spPr>
      </p:sp>
      <p:sp>
        <p:nvSpPr>
          <p:cNvPr id="37891" name="Rectangle 1027">
            <a:extLst>
              <a:ext uri="{FF2B5EF4-FFF2-40B4-BE49-F238E27FC236}">
                <a16:creationId xmlns:a16="http://schemas.microsoft.com/office/drawing/2014/main" id="{08AD8639-7B47-D741-A688-65EC5C160C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20798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a16="http://schemas.microsoft.com/office/drawing/2014/main" id="{0D88F336-290B-7D42-B196-2EFC2DFAB6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C0D1BC2-3BAF-3749-BE20-88A4EBDED155}" type="slidenum">
              <a:rPr lang="en-US" altLang="en-US" sz="1200" smtClean="0"/>
              <a:pPr/>
              <a:t>25</a:t>
            </a:fld>
            <a:endParaRPr lang="en-US" altLang="en-US" sz="1200"/>
          </a:p>
        </p:txBody>
      </p:sp>
      <p:sp>
        <p:nvSpPr>
          <p:cNvPr id="37890" name="Rectangle 1026">
            <a:extLst>
              <a:ext uri="{FF2B5EF4-FFF2-40B4-BE49-F238E27FC236}">
                <a16:creationId xmlns:a16="http://schemas.microsoft.com/office/drawing/2014/main" id="{E255D7FF-48BB-B04A-8954-1402AFC2F616}"/>
              </a:ext>
            </a:extLst>
          </p:cNvPr>
          <p:cNvSpPr>
            <a:spLocks noGrp="1" noRot="1" noChangeAspect="1" noChangeArrowheads="1" noTextEdit="1"/>
          </p:cNvSpPr>
          <p:nvPr>
            <p:ph type="sldImg"/>
          </p:nvPr>
        </p:nvSpPr>
        <p:spPr>
          <a:ln/>
        </p:spPr>
      </p:sp>
      <p:sp>
        <p:nvSpPr>
          <p:cNvPr id="37891" name="Rectangle 1027">
            <a:extLst>
              <a:ext uri="{FF2B5EF4-FFF2-40B4-BE49-F238E27FC236}">
                <a16:creationId xmlns:a16="http://schemas.microsoft.com/office/drawing/2014/main" id="{08AD8639-7B47-D741-A688-65EC5C160C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E" sz="1200" b="0" i="0" u="none" strike="noStrike" kern="1200" dirty="0">
              <a:solidFill>
                <a:schemeClr val="tx1"/>
              </a:solidFill>
              <a:effectLst/>
              <a:latin typeface="Arial" charset="0"/>
              <a:ea typeface="ＭＳ Ｐゴシック" pitchFamily="1" charset="-128"/>
              <a:cs typeface="+mn-cs"/>
            </a:endParaRPr>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26</a:t>
            </a:fld>
            <a:endParaRPr lang="en-US" altLang="en-US" sz="1200"/>
          </a:p>
        </p:txBody>
      </p:sp>
    </p:spTree>
    <p:extLst>
      <p:ext uri="{BB962C8B-B14F-4D97-AF65-F5344CB8AC3E}">
        <p14:creationId xmlns:p14="http://schemas.microsoft.com/office/powerpoint/2010/main" val="3125103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sz="1200" b="0" i="0" u="none" strike="noStrike" kern="1200" dirty="0">
                <a:solidFill>
                  <a:schemeClr val="tx1"/>
                </a:solidFill>
                <a:effectLst/>
                <a:latin typeface="Arial" charset="0"/>
                <a:ea typeface="ＭＳ Ｐゴシック" pitchFamily="1" charset="-128"/>
                <a:cs typeface="+mn-cs"/>
              </a:rPr>
              <a:t>Michael </a:t>
            </a:r>
            <a:r>
              <a:rPr lang="en-IE" sz="1200" b="0" i="0" u="none" strike="noStrike" kern="1200" dirty="0" err="1">
                <a:solidFill>
                  <a:schemeClr val="tx1"/>
                </a:solidFill>
                <a:effectLst/>
                <a:latin typeface="Arial" charset="0"/>
                <a:ea typeface="ＭＳ Ｐゴシック" pitchFamily="1" charset="-128"/>
                <a:cs typeface="+mn-cs"/>
              </a:rPr>
              <a:t>Muendo</a:t>
            </a:r>
            <a:r>
              <a:rPr lang="en-IE" sz="1200" b="0" i="0" u="none" strike="noStrike" kern="1200" dirty="0">
                <a:solidFill>
                  <a:schemeClr val="tx1"/>
                </a:solidFill>
                <a:effectLst/>
                <a:latin typeface="Arial" charset="0"/>
                <a:ea typeface="ＭＳ Ｐゴシック" pitchFamily="1" charset="-128"/>
                <a:cs typeface="+mn-cs"/>
              </a:rPr>
              <a:t> lives in the </a:t>
            </a:r>
            <a:r>
              <a:rPr lang="en-IE" sz="1200" b="0" i="0" u="none" strike="noStrike" kern="1200" dirty="0" err="1">
                <a:solidFill>
                  <a:schemeClr val="tx1"/>
                </a:solidFill>
                <a:effectLst/>
                <a:latin typeface="Arial" charset="0"/>
                <a:ea typeface="ＭＳ Ｐゴシック" pitchFamily="1" charset="-128"/>
                <a:cs typeface="+mn-cs"/>
              </a:rPr>
              <a:t>Kamale</a:t>
            </a:r>
            <a:r>
              <a:rPr lang="en-IE" sz="1200" b="0" i="0" u="none" strike="noStrike" kern="1200" dirty="0">
                <a:solidFill>
                  <a:schemeClr val="tx1"/>
                </a:solidFill>
                <a:effectLst/>
                <a:latin typeface="Arial" charset="0"/>
                <a:ea typeface="ＭＳ Ｐゴシック" pitchFamily="1" charset="-128"/>
                <a:cs typeface="+mn-cs"/>
              </a:rPr>
              <a:t> community in southern Kenya. When the COVID pandemic began Michael, his wife and their four children had very little information about that was going on.</a:t>
            </a:r>
          </a:p>
          <a:p>
            <a:r>
              <a:rPr lang="en-IE" sz="1200" b="0" i="0" u="none" strike="noStrike" kern="1200" dirty="0">
                <a:solidFill>
                  <a:schemeClr val="tx1"/>
                </a:solidFill>
                <a:effectLst/>
                <a:latin typeface="Arial" charset="0"/>
                <a:ea typeface="ＭＳ Ｐゴシック" pitchFamily="1" charset="-128"/>
                <a:cs typeface="+mn-cs"/>
              </a:rPr>
              <a:t>They were told to keep the children at home but they didn’t understand why. They didn’t know how the virus was spreading or what they could do to keep themselves safe.</a:t>
            </a:r>
          </a:p>
          <a:p>
            <a:r>
              <a:rPr lang="en-IE" sz="1200" b="0" i="0" u="none" strike="noStrike" kern="1200" dirty="0">
                <a:solidFill>
                  <a:schemeClr val="tx1"/>
                </a:solidFill>
                <a:effectLst/>
                <a:latin typeface="Arial" charset="0"/>
                <a:ea typeface="ＭＳ Ｐゴシック" pitchFamily="1" charset="-128"/>
                <a:cs typeface="+mn-cs"/>
              </a:rPr>
              <a:t>Our partners in the area recognised the need for accurate information and supplies among their community and we at Team Hope were able to fund the incredible work they have done in:</a:t>
            </a:r>
          </a:p>
          <a:p>
            <a:r>
              <a:rPr lang="en-IE" sz="1200" b="0" i="0" u="none" strike="noStrike" kern="1200" dirty="0">
                <a:solidFill>
                  <a:schemeClr val="tx1"/>
                </a:solidFill>
                <a:effectLst/>
                <a:latin typeface="Arial" charset="0"/>
                <a:ea typeface="ＭＳ Ｐゴシック" pitchFamily="1" charset="-128"/>
                <a:cs typeface="+mn-cs"/>
              </a:rPr>
              <a:t>1. Reaching out to vulnerable families</a:t>
            </a:r>
          </a:p>
          <a:p>
            <a:r>
              <a:rPr lang="en-IE" sz="1200" b="0" i="0" u="none" strike="noStrike" kern="1200" dirty="0">
                <a:solidFill>
                  <a:schemeClr val="tx1"/>
                </a:solidFill>
                <a:effectLst/>
                <a:latin typeface="Arial" charset="0"/>
                <a:ea typeface="ＭＳ Ｐゴシック" pitchFamily="1" charset="-128"/>
                <a:cs typeface="+mn-cs"/>
              </a:rPr>
              <a:t>2. Running a community awareness campaign on COVID-19, hand hygiene and safety practices.</a:t>
            </a:r>
          </a:p>
          <a:p>
            <a:endParaRPr lang="en-IE" sz="1200" b="0" i="0" u="none" strike="noStrike" kern="1200" dirty="0">
              <a:solidFill>
                <a:schemeClr val="tx1"/>
              </a:solidFill>
              <a:effectLst/>
              <a:latin typeface="Arial" charset="0"/>
              <a:ea typeface="ＭＳ Ｐゴシック" pitchFamily="1" charset="-128"/>
              <a:cs typeface="+mn-cs"/>
            </a:endParaRPr>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27</a:t>
            </a:fld>
            <a:endParaRPr lang="en-US" altLang="en-US" sz="1200"/>
          </a:p>
        </p:txBody>
      </p:sp>
    </p:spTree>
    <p:extLst>
      <p:ext uri="{BB962C8B-B14F-4D97-AF65-F5344CB8AC3E}">
        <p14:creationId xmlns:p14="http://schemas.microsoft.com/office/powerpoint/2010/main" val="1222383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sz="1200" b="0" i="0" u="none" strike="noStrike" kern="1200" dirty="0">
                <a:solidFill>
                  <a:schemeClr val="tx1"/>
                </a:solidFill>
                <a:effectLst/>
                <a:latin typeface="Arial" charset="0"/>
                <a:ea typeface="ＭＳ Ｐゴシック" pitchFamily="1" charset="-128"/>
                <a:cs typeface="+mn-cs"/>
              </a:rPr>
              <a:t>Team Hope’s Kenyan partners employed and trained public health officers to make socially-distant visits to over 300 homes.</a:t>
            </a:r>
          </a:p>
          <a:p>
            <a:r>
              <a:rPr lang="en-IE" sz="1200" b="0" i="0" u="none" strike="noStrike" kern="1200" dirty="0">
                <a:solidFill>
                  <a:schemeClr val="tx1"/>
                </a:solidFill>
                <a:effectLst/>
                <a:latin typeface="Arial" charset="0"/>
                <a:ea typeface="ＭＳ Ｐゴシック" pitchFamily="1" charset="-128"/>
                <a:cs typeface="+mn-cs"/>
              </a:rPr>
              <a:t>They also ran a public awareness campaign, providing accurate COVID-19 education using a pickup truck and loud speaker. Almost 5,000 people were reached during a one week campaign undertaken at 14 market areas.</a:t>
            </a:r>
          </a:p>
          <a:p>
            <a:endParaRPr lang="en-IE" sz="1200" b="0" i="0" u="none" strike="noStrike" kern="1200" dirty="0">
              <a:solidFill>
                <a:schemeClr val="tx1"/>
              </a:solidFill>
              <a:effectLst/>
              <a:latin typeface="Arial" charset="0"/>
              <a:ea typeface="ＭＳ Ｐゴシック" pitchFamily="1" charset="-128"/>
              <a:cs typeface="+mn-cs"/>
            </a:endParaRPr>
          </a:p>
          <a:p>
            <a:br>
              <a:rPr lang="en-IE" dirty="0"/>
            </a:br>
            <a:endParaRPr lang="en-IE" sz="1200" b="0" i="0" u="none" strike="noStrike" kern="1200" dirty="0">
              <a:solidFill>
                <a:schemeClr val="tx1"/>
              </a:solidFill>
              <a:effectLst/>
              <a:latin typeface="Arial" charset="0"/>
              <a:ea typeface="ＭＳ Ｐゴシック" pitchFamily="1" charset="-128"/>
              <a:cs typeface="+mn-cs"/>
            </a:endParaRPr>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28</a:t>
            </a:fld>
            <a:endParaRPr lang="en-US" altLang="en-US" sz="1200"/>
          </a:p>
        </p:txBody>
      </p:sp>
    </p:spTree>
    <p:extLst>
      <p:ext uri="{BB962C8B-B14F-4D97-AF65-F5344CB8AC3E}">
        <p14:creationId xmlns:p14="http://schemas.microsoft.com/office/powerpoint/2010/main" val="2375083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a16="http://schemas.microsoft.com/office/drawing/2014/main" id="{0D88F336-290B-7D42-B196-2EFC2DFAB6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C0D1BC2-3BAF-3749-BE20-88A4EBDED155}" type="slidenum">
              <a:rPr lang="en-US" altLang="en-US" sz="1200" smtClean="0"/>
              <a:pPr/>
              <a:t>29</a:t>
            </a:fld>
            <a:endParaRPr lang="en-US" altLang="en-US" sz="1200"/>
          </a:p>
        </p:txBody>
      </p:sp>
      <p:sp>
        <p:nvSpPr>
          <p:cNvPr id="37890" name="Rectangle 1026">
            <a:extLst>
              <a:ext uri="{FF2B5EF4-FFF2-40B4-BE49-F238E27FC236}">
                <a16:creationId xmlns:a16="http://schemas.microsoft.com/office/drawing/2014/main" id="{E255D7FF-48BB-B04A-8954-1402AFC2F616}"/>
              </a:ext>
            </a:extLst>
          </p:cNvPr>
          <p:cNvSpPr>
            <a:spLocks noGrp="1" noRot="1" noChangeAspect="1" noChangeArrowheads="1" noTextEdit="1"/>
          </p:cNvSpPr>
          <p:nvPr>
            <p:ph type="sldImg"/>
          </p:nvPr>
        </p:nvSpPr>
        <p:spPr>
          <a:ln/>
        </p:spPr>
      </p:sp>
      <p:sp>
        <p:nvSpPr>
          <p:cNvPr id="37891" name="Rectangle 1027">
            <a:extLst>
              <a:ext uri="{FF2B5EF4-FFF2-40B4-BE49-F238E27FC236}">
                <a16:creationId xmlns:a16="http://schemas.microsoft.com/office/drawing/2014/main" id="{08AD8639-7B47-D741-A688-65EC5C160C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E" sz="1200" b="0" i="0" u="none" strike="noStrike" kern="1200" dirty="0">
                <a:solidFill>
                  <a:schemeClr val="tx1"/>
                </a:solidFill>
                <a:effectLst/>
                <a:latin typeface="Arial" charset="0"/>
                <a:ea typeface="ＭＳ Ｐゴシック" pitchFamily="1" charset="-128"/>
                <a:cs typeface="+mn-cs"/>
              </a:rPr>
              <a:t>Team Hope have built and supplied many schools in areas of poverty in countries in Africa over the past 10 years.</a:t>
            </a:r>
          </a:p>
          <a:p>
            <a:r>
              <a:rPr lang="en-IE" sz="1200" b="0" i="0" u="none" strike="noStrike" kern="1200" dirty="0">
                <a:solidFill>
                  <a:schemeClr val="tx1"/>
                </a:solidFill>
                <a:effectLst/>
                <a:latin typeface="Arial" charset="0"/>
                <a:ea typeface="ＭＳ Ｐゴシック" pitchFamily="1" charset="-128"/>
                <a:cs typeface="+mn-cs"/>
              </a:rPr>
              <a:t>In a rural village like this in Southern Malawi, children face many difficulties as they grow up, especially during their first 5 years. This time is critical for children’s physical, cognitive, linguistic, and socio-emotional development. If they get support at this age then it can have a lasting impact throughout their lives by giving them a good head start.</a:t>
            </a:r>
          </a:p>
          <a:p>
            <a:r>
              <a:rPr lang="en-IE" sz="1200" b="0" i="0" u="none" strike="noStrike" kern="1200" dirty="0">
                <a:solidFill>
                  <a:schemeClr val="tx1"/>
                </a:solidFill>
                <a:effectLst/>
                <a:latin typeface="Arial" charset="0"/>
                <a:ea typeface="ＭＳ Ｐゴシック" pitchFamily="1" charset="-128"/>
                <a:cs typeface="+mn-cs"/>
              </a:rPr>
              <a:t>The Early Childhood Development Centre, is similar to a preschool where children can be stimulated and start to learn, rather than being brought with their parents as they work in the fields or left with elderly relatives. Team Hope, working with our partners, has built 5 of these centres in the last number of years. The local community have been trained in how to run them and provide care to the children, teaching them, playing games with them and contributing to their nutrition. Local schools notice the difference in the children when they start their primary education.</a:t>
            </a:r>
          </a:p>
          <a:p>
            <a:r>
              <a:rPr lang="en-IE" sz="1200" b="0" i="0" u="none" strike="noStrike" kern="1200" dirty="0">
                <a:solidFill>
                  <a:schemeClr val="tx1"/>
                </a:solidFill>
                <a:effectLst/>
                <a:latin typeface="Arial" charset="0"/>
                <a:ea typeface="ＭＳ Ｐゴシック" pitchFamily="1" charset="-128"/>
                <a:cs typeface="+mn-cs"/>
              </a:rPr>
              <a:t>More than anything though the parents notice the difference though, and that is why there is so much singing and drumming as we arrive outside the centre!</a:t>
            </a:r>
          </a:p>
        </p:txBody>
      </p:sp>
    </p:spTree>
    <p:extLst>
      <p:ext uri="{BB962C8B-B14F-4D97-AF65-F5344CB8AC3E}">
        <p14:creationId xmlns:p14="http://schemas.microsoft.com/office/powerpoint/2010/main" val="3234305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E" sz="1200" dirty="0">
                <a:solidFill>
                  <a:srgbClr val="4A54AA"/>
                </a:solidFill>
              </a:rPr>
              <a:t>Last year over 40,000 shoeboxes went from Ireland to children in areas of poverty in countries in Africa and Eastern Europe. Can you find these countries on your map/globe?</a:t>
            </a:r>
          </a:p>
          <a:p>
            <a:endParaRPr lang="en-US" dirty="0"/>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5</a:t>
            </a:fld>
            <a:endParaRPr lang="en-US" altLang="en-US"/>
          </a:p>
        </p:txBody>
      </p:sp>
    </p:spTree>
    <p:extLst>
      <p:ext uri="{BB962C8B-B14F-4D97-AF65-F5344CB8AC3E}">
        <p14:creationId xmlns:p14="http://schemas.microsoft.com/office/powerpoint/2010/main" val="3297313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sz="1200" b="0" i="0" u="none" strike="noStrike" kern="1200" dirty="0">
                <a:solidFill>
                  <a:schemeClr val="tx1"/>
                </a:solidFill>
                <a:effectLst/>
                <a:latin typeface="Arial" charset="0"/>
                <a:ea typeface="ＭＳ Ｐゴシック" pitchFamily="1" charset="-128"/>
                <a:cs typeface="+mn-cs"/>
              </a:rPr>
              <a:t>Nana lives in in central Burundi, where poverty and malnutrition are a very real part of life. Like most girls in her community, Nana did not finish school and was married by 18.</a:t>
            </a:r>
          </a:p>
          <a:p>
            <a:r>
              <a:rPr lang="en-IE" sz="1200" b="0" i="0" u="none" strike="noStrike" kern="1200" dirty="0">
                <a:solidFill>
                  <a:schemeClr val="tx1"/>
                </a:solidFill>
                <a:effectLst/>
                <a:latin typeface="Arial" charset="0"/>
                <a:ea typeface="ＭＳ Ｐゴシック" pitchFamily="1" charset="-128"/>
                <a:cs typeface="+mn-cs"/>
              </a:rPr>
              <a:t>While parts of Burundi are thriving, more than 50% of the population is chronically food insecure.</a:t>
            </a:r>
          </a:p>
          <a:p>
            <a:r>
              <a:rPr lang="en-IE" sz="1200" b="0" i="0" u="none" strike="noStrike" kern="1200" dirty="0">
                <a:solidFill>
                  <a:schemeClr val="tx1"/>
                </a:solidFill>
                <a:effectLst/>
                <a:latin typeface="Arial" charset="0"/>
                <a:ea typeface="ＭＳ Ｐゴシック" pitchFamily="1" charset="-128"/>
                <a:cs typeface="+mn-cs"/>
              </a:rPr>
              <a:t>In the last year Team Hope have worked with its Burundian partners, ARM, in setting up what are known as ‘Village Savings and Loan Associations’ (VSLA’s). VSLA’s are like small community Credit Unions, where each member receives a small loan to start their own business and in turn they pay back a small amount each month to help others to start their businesses.</a:t>
            </a:r>
          </a:p>
          <a:p>
            <a:r>
              <a:rPr lang="en-IE" sz="1200" b="0" i="0" u="none" strike="noStrike" kern="1200" dirty="0">
                <a:solidFill>
                  <a:schemeClr val="tx1"/>
                </a:solidFill>
                <a:effectLst/>
                <a:latin typeface="Arial" charset="0"/>
                <a:ea typeface="ＭＳ Ｐゴシック" pitchFamily="1" charset="-128"/>
                <a:cs typeface="+mn-cs"/>
              </a:rPr>
              <a:t>As well as capital, the groups are also a type of support group for the members, the majority of whom are mothers, helping each other, sharing their ideas and empowering other women to reach their full potential.</a:t>
            </a:r>
          </a:p>
          <a:p>
            <a:r>
              <a:rPr lang="en-IE" sz="1200" b="0" i="0" u="none" strike="noStrike" kern="1200" dirty="0">
                <a:solidFill>
                  <a:schemeClr val="tx1"/>
                </a:solidFill>
                <a:effectLst/>
                <a:latin typeface="Arial" charset="0"/>
                <a:ea typeface="ＭＳ Ｐゴシック" pitchFamily="1" charset="-128"/>
                <a:cs typeface="+mn-cs"/>
              </a:rPr>
              <a:t>Like Nana, members choose their business based on their own skills and talents and can give each other advice and support.</a:t>
            </a:r>
          </a:p>
          <a:p>
            <a:endParaRPr lang="en-IE" sz="1200" b="0" i="0" u="none" strike="noStrike" kern="1200" dirty="0">
              <a:solidFill>
                <a:schemeClr val="tx1"/>
              </a:solidFill>
              <a:effectLst/>
              <a:latin typeface="Arial" charset="0"/>
              <a:ea typeface="ＭＳ Ｐゴシック" pitchFamily="1" charset="-128"/>
              <a:cs typeface="+mn-cs"/>
            </a:endParaRPr>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30</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sz="1200" b="0" i="0" u="none" strike="noStrike" kern="1200" dirty="0">
                <a:solidFill>
                  <a:schemeClr val="tx1"/>
                </a:solidFill>
                <a:effectLst/>
                <a:latin typeface="Arial" charset="0"/>
                <a:ea typeface="ＭＳ Ｐゴシック" pitchFamily="1" charset="-128"/>
                <a:cs typeface="+mn-cs"/>
              </a:rPr>
              <a:t>Another woman benefiting from the VSLA is </a:t>
            </a:r>
            <a:r>
              <a:rPr lang="en-IE" sz="1200" b="0" i="0" u="none" strike="noStrike" kern="1200" dirty="0" err="1">
                <a:solidFill>
                  <a:schemeClr val="tx1"/>
                </a:solidFill>
                <a:effectLst/>
                <a:latin typeface="Arial" charset="0"/>
                <a:ea typeface="ＭＳ Ｐゴシック" pitchFamily="1" charset="-128"/>
                <a:cs typeface="+mn-cs"/>
              </a:rPr>
              <a:t>Kella</a:t>
            </a:r>
            <a:r>
              <a:rPr lang="en-IE" sz="1200" b="0" i="0" u="none" strike="noStrike" kern="1200" dirty="0">
                <a:solidFill>
                  <a:schemeClr val="tx1"/>
                </a:solidFill>
                <a:effectLst/>
                <a:latin typeface="Arial" charset="0"/>
                <a:ea typeface="ＭＳ Ｐゴシック" pitchFamily="1" charset="-128"/>
                <a:cs typeface="+mn-cs"/>
              </a:rPr>
              <a:t>. </a:t>
            </a:r>
            <a:r>
              <a:rPr lang="en-IE" sz="1200" b="0" i="0" u="none" strike="noStrike" kern="1200" dirty="0" err="1">
                <a:solidFill>
                  <a:schemeClr val="tx1"/>
                </a:solidFill>
                <a:effectLst/>
                <a:latin typeface="Arial" charset="0"/>
                <a:ea typeface="ＭＳ Ｐゴシック" pitchFamily="1" charset="-128"/>
                <a:cs typeface="+mn-cs"/>
              </a:rPr>
              <a:t>Kella</a:t>
            </a:r>
            <a:r>
              <a:rPr lang="en-IE" sz="1200" b="0" i="0" u="none" strike="noStrike" kern="1200" dirty="0">
                <a:solidFill>
                  <a:schemeClr val="tx1"/>
                </a:solidFill>
                <a:effectLst/>
                <a:latin typeface="Arial" charset="0"/>
                <a:ea typeface="ＭＳ Ｐゴシック" pitchFamily="1" charset="-128"/>
                <a:cs typeface="+mn-cs"/>
              </a:rPr>
              <a:t> is also a mother who felt she had no way to make money of her own to support her children.</a:t>
            </a:r>
          </a:p>
          <a:p>
            <a:r>
              <a:rPr lang="en-IE" sz="1200" b="0" i="0" u="none" strike="noStrike" kern="1200" dirty="0">
                <a:solidFill>
                  <a:schemeClr val="tx1"/>
                </a:solidFill>
                <a:effectLst/>
                <a:latin typeface="Arial" charset="0"/>
                <a:ea typeface="ＭＳ Ｐゴシック" pitchFamily="1" charset="-128"/>
                <a:cs typeface="+mn-cs"/>
              </a:rPr>
              <a:t>Nana and </a:t>
            </a:r>
            <a:r>
              <a:rPr lang="en-IE" sz="1200" b="0" i="0" u="none" strike="noStrike" kern="1200" dirty="0" err="1">
                <a:solidFill>
                  <a:schemeClr val="tx1"/>
                </a:solidFill>
                <a:effectLst/>
                <a:latin typeface="Arial" charset="0"/>
                <a:ea typeface="ＭＳ Ｐゴシック" pitchFamily="1" charset="-128"/>
                <a:cs typeface="+mn-cs"/>
              </a:rPr>
              <a:t>Kella</a:t>
            </a:r>
            <a:r>
              <a:rPr lang="en-IE" sz="1200" b="0" i="0" u="none" strike="noStrike" kern="1200" dirty="0">
                <a:solidFill>
                  <a:schemeClr val="tx1"/>
                </a:solidFill>
                <a:effectLst/>
                <a:latin typeface="Arial" charset="0"/>
                <a:ea typeface="ＭＳ Ｐゴシック" pitchFamily="1" charset="-128"/>
                <a:cs typeface="+mn-cs"/>
              </a:rPr>
              <a:t> were both supporting the basic needs of their families by growing their own food. Because they didn’t own their own land suitable for growing, poverty was a real obstacle and malnutrition a </a:t>
            </a:r>
            <a:r>
              <a:rPr lang="en-IE" sz="1200" b="0" i="0" u="none" strike="noStrike" kern="1200" dirty="0" err="1">
                <a:solidFill>
                  <a:schemeClr val="tx1"/>
                </a:solidFill>
                <a:effectLst/>
                <a:latin typeface="Arial" charset="0"/>
                <a:ea typeface="ＭＳ Ｐゴシック" pitchFamily="1" charset="-128"/>
                <a:cs typeface="+mn-cs"/>
              </a:rPr>
              <a:t>heartbreaking</a:t>
            </a:r>
            <a:r>
              <a:rPr lang="en-IE" sz="1200" b="0" i="0" u="none" strike="noStrike" kern="1200" dirty="0">
                <a:solidFill>
                  <a:schemeClr val="tx1"/>
                </a:solidFill>
                <a:effectLst/>
                <a:latin typeface="Arial" charset="0"/>
                <a:ea typeface="ＭＳ Ｐゴシック" pitchFamily="1" charset="-128"/>
                <a:cs typeface="+mn-cs"/>
              </a:rPr>
              <a:t> reality.</a:t>
            </a:r>
          </a:p>
          <a:p>
            <a:r>
              <a:rPr lang="en-IE" sz="1200" b="0" i="0" u="none" strike="noStrike" kern="1200" dirty="0">
                <a:solidFill>
                  <a:schemeClr val="tx1"/>
                </a:solidFill>
                <a:effectLst/>
                <a:latin typeface="Arial" charset="0"/>
                <a:ea typeface="ＭＳ Ｐゴシック" pitchFamily="1" charset="-128"/>
                <a:cs typeface="+mn-cs"/>
              </a:rPr>
              <a:t>Last year ARM trained ten groups of three people from different villages and commissioned each group to invite and train twenty seven other people in their villages to join their group.</a:t>
            </a:r>
          </a:p>
          <a:p>
            <a:r>
              <a:rPr lang="en-IE" sz="1200" b="0" i="0" u="none" strike="noStrike" kern="1200" dirty="0">
                <a:solidFill>
                  <a:schemeClr val="tx1"/>
                </a:solidFill>
                <a:effectLst/>
                <a:latin typeface="Arial" charset="0"/>
                <a:ea typeface="ＭＳ Ｐゴシック" pitchFamily="1" charset="-128"/>
                <a:cs typeface="+mn-cs"/>
              </a:rPr>
              <a:t>In a country where the total annual production of food would only cover for 55 days per person per year*, Team Hope’s partners, ARM, have a vision to improve the lives of those in their rural communities. They work year round with women like Nana and </a:t>
            </a:r>
            <a:r>
              <a:rPr lang="en-IE" sz="1200" b="0" i="0" u="none" strike="noStrike" kern="1200" dirty="0" err="1">
                <a:solidFill>
                  <a:schemeClr val="tx1"/>
                </a:solidFill>
                <a:effectLst/>
                <a:latin typeface="Arial" charset="0"/>
                <a:ea typeface="ＭＳ Ｐゴシック" pitchFamily="1" charset="-128"/>
                <a:cs typeface="+mn-cs"/>
              </a:rPr>
              <a:t>Kella</a:t>
            </a:r>
            <a:r>
              <a:rPr lang="en-IE" sz="1200" b="0" i="0" u="none" strike="noStrike" kern="1200" dirty="0">
                <a:solidFill>
                  <a:schemeClr val="tx1"/>
                </a:solidFill>
                <a:effectLst/>
                <a:latin typeface="Arial" charset="0"/>
                <a:ea typeface="ＭＳ Ｐゴシック" pitchFamily="1" charset="-128"/>
                <a:cs typeface="+mn-cs"/>
              </a:rPr>
              <a:t> and their children, supporting them to overcome poverty.</a:t>
            </a:r>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31</a:t>
            </a:fld>
            <a:endParaRPr lang="en-US" altLang="en-US" sz="1200"/>
          </a:p>
        </p:txBody>
      </p:sp>
    </p:spTree>
    <p:extLst>
      <p:ext uri="{BB962C8B-B14F-4D97-AF65-F5344CB8AC3E}">
        <p14:creationId xmlns:p14="http://schemas.microsoft.com/office/powerpoint/2010/main" val="3974163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0107AD12-AD23-354E-94DF-31A9ADF40926}"/>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00C87DA4-1852-7041-BA3F-BAE100F096A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dirty="0"/>
              <a:t>“Before I got water I had many problems. We tried to cut trees to make charcoal and had to travel far to the towns to sell it,” says Agnes. Cutting down trees for charcoal is often a last resort for poor families and damages the environment.</a:t>
            </a:r>
          </a:p>
          <a:p>
            <a:r>
              <a:rPr lang="en-IE" dirty="0"/>
              <a:t>However Agnes lives in an area that has been part of an integrated water project supported by Team Hope. Water pumps were put in so people could access water and fruit trees were planted to help protect the fragile soils and provide a healthy sustainable crop. Agnes was able to establish a nursery growing seedlings for the fruit trees which have now become so popular people from all over buy them.</a:t>
            </a:r>
          </a:p>
          <a:p>
            <a:endParaRPr lang="en-IE" dirty="0"/>
          </a:p>
        </p:txBody>
      </p:sp>
      <p:sp>
        <p:nvSpPr>
          <p:cNvPr id="47107" name="Slide Number Placeholder 3">
            <a:extLst>
              <a:ext uri="{FF2B5EF4-FFF2-40B4-BE49-F238E27FC236}">
                <a16:creationId xmlns:a16="http://schemas.microsoft.com/office/drawing/2014/main" id="{7DA8E20D-D07D-754F-BBDF-66BDFFF590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C08268-2EE6-FF4E-9853-6DBF0E81645E}" type="slidenum">
              <a:rPr lang="en-US" altLang="en-US" sz="1200" smtClean="0"/>
              <a:pPr/>
              <a:t>32</a:t>
            </a:fld>
            <a:endParaRPr lang="en-US" altLang="en-US" sz="1200"/>
          </a:p>
        </p:txBody>
      </p:sp>
    </p:spTree>
    <p:extLst>
      <p:ext uri="{BB962C8B-B14F-4D97-AF65-F5344CB8AC3E}">
        <p14:creationId xmlns:p14="http://schemas.microsoft.com/office/powerpoint/2010/main" val="2995408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a:extLst>
              <a:ext uri="{FF2B5EF4-FFF2-40B4-BE49-F238E27FC236}">
                <a16:creationId xmlns:a16="http://schemas.microsoft.com/office/drawing/2014/main" id="{AA0EE6CE-8A45-4D42-B2A4-A34B3C7D24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1B27D8C-C20B-A048-A2E1-89BE42EF9EB4}" type="slidenum">
              <a:rPr lang="en-US" altLang="en-US" sz="1200" smtClean="0"/>
              <a:pPr/>
              <a:t>33</a:t>
            </a:fld>
            <a:endParaRPr lang="en-US" altLang="en-US" sz="1200"/>
          </a:p>
        </p:txBody>
      </p:sp>
      <p:sp>
        <p:nvSpPr>
          <p:cNvPr id="53250" name="Rectangle 1026">
            <a:extLst>
              <a:ext uri="{FF2B5EF4-FFF2-40B4-BE49-F238E27FC236}">
                <a16:creationId xmlns:a16="http://schemas.microsoft.com/office/drawing/2014/main" id="{61015CD2-6A70-DE49-A8F6-89AFE49FD851}"/>
              </a:ext>
            </a:extLst>
          </p:cNvPr>
          <p:cNvSpPr>
            <a:spLocks noGrp="1" noRot="1" noChangeAspect="1" noChangeArrowheads="1" noTextEdit="1"/>
          </p:cNvSpPr>
          <p:nvPr>
            <p:ph type="sldImg"/>
          </p:nvPr>
        </p:nvSpPr>
        <p:spPr>
          <a:ln/>
        </p:spPr>
      </p:sp>
      <p:sp>
        <p:nvSpPr>
          <p:cNvPr id="53251" name="Rectangle 1027">
            <a:extLst>
              <a:ext uri="{FF2B5EF4-FFF2-40B4-BE49-F238E27FC236}">
                <a16:creationId xmlns:a16="http://schemas.microsoft.com/office/drawing/2014/main" id="{C3B380F9-DD52-0046-B0E8-7C1D28DD38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we want to send a record number of shoeboxes to children and we need your help!</a:t>
            </a:r>
          </a:p>
          <a:p>
            <a:r>
              <a:rPr lang="en-US" dirty="0"/>
              <a:t>You can get your whole class, whole school or whole </a:t>
            </a:r>
            <a:r>
              <a:rPr lang="en-US"/>
              <a:t>community involved!</a:t>
            </a:r>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6</a:t>
            </a:fld>
            <a:endParaRPr lang="en-US" altLang="en-US"/>
          </a:p>
        </p:txBody>
      </p:sp>
    </p:spTree>
    <p:extLst>
      <p:ext uri="{BB962C8B-B14F-4D97-AF65-F5344CB8AC3E}">
        <p14:creationId xmlns:p14="http://schemas.microsoft.com/office/powerpoint/2010/main" val="2273956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029CB8CA-B52E-CE42-B0C6-2ED653692E5A}"/>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CD486F8E-2E0F-5B48-946C-382BF095BA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19459" name="Slide Number Placeholder 3">
            <a:extLst>
              <a:ext uri="{FF2B5EF4-FFF2-40B4-BE49-F238E27FC236}">
                <a16:creationId xmlns:a16="http://schemas.microsoft.com/office/drawing/2014/main" id="{11D896B5-6C9D-A142-811C-90F9D6B0D3B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2A1D059-13A9-5C4C-94BB-B20E78EB8D18}" type="slidenum">
              <a:rPr lang="en-US" altLang="en-US" sz="1200" smtClean="0"/>
              <a:pPr/>
              <a:t>10</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a:extLst>
              <a:ext uri="{FF2B5EF4-FFF2-40B4-BE49-F238E27FC236}">
                <a16:creationId xmlns:a16="http://schemas.microsoft.com/office/drawing/2014/main" id="{42390CFE-9BFA-F847-A9B8-0ECFB7D6358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9CB364D-2158-2C45-A12B-5EE6EBA2AAD1}" type="slidenum">
              <a:rPr lang="en-US" altLang="en-US" sz="1200" smtClean="0"/>
              <a:pPr/>
              <a:t>11</a:t>
            </a:fld>
            <a:endParaRPr lang="en-US" altLang="en-US" sz="1200"/>
          </a:p>
        </p:txBody>
      </p:sp>
      <p:sp>
        <p:nvSpPr>
          <p:cNvPr id="24578" name="Rectangle 1026">
            <a:extLst>
              <a:ext uri="{FF2B5EF4-FFF2-40B4-BE49-F238E27FC236}">
                <a16:creationId xmlns:a16="http://schemas.microsoft.com/office/drawing/2014/main" id="{41F6464B-E053-B042-98B4-256D45AE1710}"/>
              </a:ext>
            </a:extLst>
          </p:cNvPr>
          <p:cNvSpPr>
            <a:spLocks noGrp="1" noRot="1" noChangeAspect="1" noChangeArrowheads="1" noTextEdit="1"/>
          </p:cNvSpPr>
          <p:nvPr>
            <p:ph type="sldImg"/>
          </p:nvPr>
        </p:nvSpPr>
        <p:spPr>
          <a:ln/>
        </p:spPr>
      </p:sp>
      <p:sp>
        <p:nvSpPr>
          <p:cNvPr id="24579" name="Rectangle 1027">
            <a:extLst>
              <a:ext uri="{FF2B5EF4-FFF2-40B4-BE49-F238E27FC236}">
                <a16:creationId xmlns:a16="http://schemas.microsoft.com/office/drawing/2014/main" id="{B76AAAC7-B599-1048-96A2-15EFD535C3C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12</a:t>
            </a:fld>
            <a:endParaRPr lang="en-US" altLang="en-US"/>
          </a:p>
        </p:txBody>
      </p:sp>
    </p:spTree>
    <p:extLst>
      <p:ext uri="{BB962C8B-B14F-4D97-AF65-F5344CB8AC3E}">
        <p14:creationId xmlns:p14="http://schemas.microsoft.com/office/powerpoint/2010/main" val="3547287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13</a:t>
            </a:fld>
            <a:endParaRPr lang="en-US" altLang="en-US"/>
          </a:p>
        </p:txBody>
      </p:sp>
    </p:spTree>
    <p:extLst>
      <p:ext uri="{BB962C8B-B14F-4D97-AF65-F5344CB8AC3E}">
        <p14:creationId xmlns:p14="http://schemas.microsoft.com/office/powerpoint/2010/main" val="2926506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14</a:t>
            </a:fld>
            <a:endParaRPr lang="en-US" altLang="en-US"/>
          </a:p>
        </p:txBody>
      </p:sp>
    </p:spTree>
    <p:extLst>
      <p:ext uri="{BB962C8B-B14F-4D97-AF65-F5344CB8AC3E}">
        <p14:creationId xmlns:p14="http://schemas.microsoft.com/office/powerpoint/2010/main" val="665422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15</a:t>
            </a:fld>
            <a:endParaRPr lang="en-US" altLang="en-US"/>
          </a:p>
        </p:txBody>
      </p:sp>
    </p:spTree>
    <p:extLst>
      <p:ext uri="{BB962C8B-B14F-4D97-AF65-F5344CB8AC3E}">
        <p14:creationId xmlns:p14="http://schemas.microsoft.com/office/powerpoint/2010/main" val="2096638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2D5E9-CF6C-AB4C-B206-6F2715D1CFC7}"/>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FEE8DA58-D582-524B-8ACE-E0E60E21D028}"/>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C0C802C2-0F74-D543-B3ED-D617C15F0CF1}"/>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1B578518-8F93-B44A-A9DD-257504C1AF7D}"/>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B070AD1D-952C-E648-9827-C6B926FCE4C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BB3B7642-8FDC-6942-932A-5527B371FCB0}"/>
              </a:ext>
            </a:extLst>
          </p:cNvPr>
          <p:cNvSpPr>
            <a:spLocks noGrp="1"/>
          </p:cNvSpPr>
          <p:nvPr>
            <p:ph type="sldNum" sz="quarter" idx="12"/>
          </p:nvPr>
        </p:nvSpPr>
        <p:spPr/>
        <p:txBody>
          <a:bodyPr/>
          <a:lstStyle>
            <a:lvl1pPr>
              <a:defRPr/>
            </a:lvl1pPr>
          </a:lstStyle>
          <a:p>
            <a:pPr>
              <a:defRPr/>
            </a:pPr>
            <a:fld id="{AC5BCC6A-E5AD-A945-9626-2B571BE7A147}" type="slidenum">
              <a:rPr lang="en-US" altLang="en-US"/>
              <a:pPr>
                <a:defRPr/>
              </a:pPr>
              <a:t>‹#›</a:t>
            </a:fld>
            <a:endParaRPr lang="en-US" altLang="en-US"/>
          </a:p>
        </p:txBody>
      </p:sp>
    </p:spTree>
    <p:extLst>
      <p:ext uri="{BB962C8B-B14F-4D97-AF65-F5344CB8AC3E}">
        <p14:creationId xmlns:p14="http://schemas.microsoft.com/office/powerpoint/2010/main" val="389746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119973B-1727-B641-99D8-A42569C73EE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D371B5A-1ECB-E944-A691-8BC06199BB1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23D6806-78D0-FC4C-8F9B-F97BAB98A36A}"/>
              </a:ext>
            </a:extLst>
          </p:cNvPr>
          <p:cNvSpPr>
            <a:spLocks noGrp="1"/>
          </p:cNvSpPr>
          <p:nvPr>
            <p:ph type="sldNum" sz="quarter" idx="12"/>
          </p:nvPr>
        </p:nvSpPr>
        <p:spPr/>
        <p:txBody>
          <a:bodyPr/>
          <a:lstStyle>
            <a:lvl1pPr>
              <a:defRPr/>
            </a:lvl1pPr>
          </a:lstStyle>
          <a:p>
            <a:pPr>
              <a:defRPr/>
            </a:pPr>
            <a:fld id="{842E0CB4-8D9E-964C-B9F1-646159E3172C}" type="slidenum">
              <a:rPr lang="en-US" altLang="en-US"/>
              <a:pPr>
                <a:defRPr/>
              </a:pPr>
              <a:t>‹#›</a:t>
            </a:fld>
            <a:endParaRPr lang="en-US" altLang="en-US"/>
          </a:p>
        </p:txBody>
      </p:sp>
    </p:spTree>
    <p:extLst>
      <p:ext uri="{BB962C8B-B14F-4D97-AF65-F5344CB8AC3E}">
        <p14:creationId xmlns:p14="http://schemas.microsoft.com/office/powerpoint/2010/main" val="3949422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669823-F931-7642-97EE-34D4B8B42D1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9304005A-3C84-6F40-91E4-CFDD3567449F}"/>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1AC8FEB9-9DCB-0A4C-B57E-E612F4546F53}"/>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821EB9BF-C0D3-9C4F-9163-0B4863B475EE}"/>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83D91AB4-E96B-1845-8BB2-E3486D26F202}"/>
              </a:ext>
            </a:extLst>
          </p:cNvPr>
          <p:cNvSpPr>
            <a:spLocks noGrp="1"/>
          </p:cNvSpPr>
          <p:nvPr>
            <p:ph type="sldNum" sz="quarter" idx="12"/>
          </p:nvPr>
        </p:nvSpPr>
        <p:spPr/>
        <p:txBody>
          <a:bodyPr/>
          <a:lstStyle>
            <a:lvl1pPr>
              <a:defRPr/>
            </a:lvl1pPr>
          </a:lstStyle>
          <a:p>
            <a:pPr>
              <a:defRPr/>
            </a:pPr>
            <a:fld id="{8157EF5D-D033-1F4B-9E6B-ED92258DB3CD}" type="slidenum">
              <a:rPr lang="en-US" altLang="en-US"/>
              <a:pPr>
                <a:defRPr/>
              </a:pPr>
              <a:t>‹#›</a:t>
            </a:fld>
            <a:endParaRPr lang="en-US" altLang="en-US"/>
          </a:p>
        </p:txBody>
      </p:sp>
    </p:spTree>
    <p:extLst>
      <p:ext uri="{BB962C8B-B14F-4D97-AF65-F5344CB8AC3E}">
        <p14:creationId xmlns:p14="http://schemas.microsoft.com/office/powerpoint/2010/main" val="428283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772B709-AB79-5943-89B9-6D28F277CAAE}"/>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5152B149-0B08-BA4D-A106-EDDB60F875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0B0F4E0-3661-A34C-9F8F-94C7AB588823}"/>
              </a:ext>
            </a:extLst>
          </p:cNvPr>
          <p:cNvSpPr>
            <a:spLocks noGrp="1"/>
          </p:cNvSpPr>
          <p:nvPr>
            <p:ph type="sldNum" sz="quarter" idx="12"/>
          </p:nvPr>
        </p:nvSpPr>
        <p:spPr/>
        <p:txBody>
          <a:bodyPr/>
          <a:lstStyle>
            <a:lvl1pPr>
              <a:defRPr/>
            </a:lvl1pPr>
          </a:lstStyle>
          <a:p>
            <a:pPr>
              <a:defRPr/>
            </a:pPr>
            <a:fld id="{348C403C-554B-E84C-B9A4-997A21300E05}" type="slidenum">
              <a:rPr lang="en-US" altLang="en-US"/>
              <a:pPr>
                <a:defRPr/>
              </a:pPr>
              <a:t>‹#›</a:t>
            </a:fld>
            <a:endParaRPr lang="en-US" altLang="en-US"/>
          </a:p>
        </p:txBody>
      </p:sp>
    </p:spTree>
    <p:extLst>
      <p:ext uri="{BB962C8B-B14F-4D97-AF65-F5344CB8AC3E}">
        <p14:creationId xmlns:p14="http://schemas.microsoft.com/office/powerpoint/2010/main" val="350470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C3F347-143E-6342-BBA9-53A0D1119E8B}"/>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898CBD23-7DEB-E945-83B1-14BDF0C0EE41}"/>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78CFBE93-917C-F841-BFAA-CB8E0824EE98}"/>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992E695B-AE04-2B49-8290-B07CFB4E161D}"/>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BA0F9718-081A-FB44-BDB5-61404407DC5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8E61D7D8-33F1-D541-A56C-727DFBC2EFFE}"/>
              </a:ext>
            </a:extLst>
          </p:cNvPr>
          <p:cNvSpPr>
            <a:spLocks noGrp="1"/>
          </p:cNvSpPr>
          <p:nvPr>
            <p:ph type="sldNum" sz="quarter" idx="12"/>
          </p:nvPr>
        </p:nvSpPr>
        <p:spPr/>
        <p:txBody>
          <a:bodyPr/>
          <a:lstStyle>
            <a:lvl1pPr>
              <a:defRPr/>
            </a:lvl1pPr>
          </a:lstStyle>
          <a:p>
            <a:pPr>
              <a:defRPr/>
            </a:pPr>
            <a:fld id="{380847BC-B023-FD47-B83F-2CBF13195EC8}" type="slidenum">
              <a:rPr lang="en-US" altLang="en-US"/>
              <a:pPr>
                <a:defRPr/>
              </a:pPr>
              <a:t>‹#›</a:t>
            </a:fld>
            <a:endParaRPr lang="en-US" altLang="en-US"/>
          </a:p>
        </p:txBody>
      </p:sp>
    </p:spTree>
    <p:extLst>
      <p:ext uri="{BB962C8B-B14F-4D97-AF65-F5344CB8AC3E}">
        <p14:creationId xmlns:p14="http://schemas.microsoft.com/office/powerpoint/2010/main" val="395664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CB2728B4-E761-7B42-B957-9CA241223C2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B223962-99AB-1C4E-81B6-5BD890696C9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CA1D948-1ED0-7247-8E92-85B5C9B9FA99}"/>
              </a:ext>
            </a:extLst>
          </p:cNvPr>
          <p:cNvSpPr>
            <a:spLocks noGrp="1"/>
          </p:cNvSpPr>
          <p:nvPr>
            <p:ph type="sldNum" sz="quarter" idx="12"/>
          </p:nvPr>
        </p:nvSpPr>
        <p:spPr/>
        <p:txBody>
          <a:bodyPr/>
          <a:lstStyle>
            <a:lvl1pPr>
              <a:defRPr/>
            </a:lvl1pPr>
          </a:lstStyle>
          <a:p>
            <a:pPr>
              <a:defRPr/>
            </a:pPr>
            <a:fld id="{EB4C5D75-5CB0-2046-9964-52D9632A4050}" type="slidenum">
              <a:rPr lang="en-US" altLang="en-US"/>
              <a:pPr>
                <a:defRPr/>
              </a:pPr>
              <a:t>‹#›</a:t>
            </a:fld>
            <a:endParaRPr lang="en-US" altLang="en-US"/>
          </a:p>
        </p:txBody>
      </p:sp>
    </p:spTree>
    <p:extLst>
      <p:ext uri="{BB962C8B-B14F-4D97-AF65-F5344CB8AC3E}">
        <p14:creationId xmlns:p14="http://schemas.microsoft.com/office/powerpoint/2010/main" val="4284247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D1CEACBE-03ED-C643-AB6A-E90030B4EF66}"/>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09EF27F7-9131-2045-93FF-E2E8D5C498F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5BC235A-464D-8F4D-AF4F-CE6C55CA3DD9}"/>
              </a:ext>
            </a:extLst>
          </p:cNvPr>
          <p:cNvSpPr>
            <a:spLocks noGrp="1"/>
          </p:cNvSpPr>
          <p:nvPr>
            <p:ph type="sldNum" sz="quarter" idx="12"/>
          </p:nvPr>
        </p:nvSpPr>
        <p:spPr/>
        <p:txBody>
          <a:bodyPr/>
          <a:lstStyle>
            <a:lvl1pPr>
              <a:defRPr/>
            </a:lvl1pPr>
          </a:lstStyle>
          <a:p>
            <a:pPr>
              <a:defRPr/>
            </a:pPr>
            <a:fld id="{EC7BE2FC-6AB8-0A45-B535-54BE2642344F}" type="slidenum">
              <a:rPr lang="en-US" altLang="en-US"/>
              <a:pPr>
                <a:defRPr/>
              </a:pPr>
              <a:t>‹#›</a:t>
            </a:fld>
            <a:endParaRPr lang="en-US" altLang="en-US"/>
          </a:p>
        </p:txBody>
      </p:sp>
    </p:spTree>
    <p:extLst>
      <p:ext uri="{BB962C8B-B14F-4D97-AF65-F5344CB8AC3E}">
        <p14:creationId xmlns:p14="http://schemas.microsoft.com/office/powerpoint/2010/main" val="2693885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62BAE690-0192-DC46-8492-94A1AAF21581}"/>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4BCD82C6-586C-B44F-A194-2842442BA0E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45143967-3059-E646-912F-9848D530D927}"/>
              </a:ext>
            </a:extLst>
          </p:cNvPr>
          <p:cNvSpPr>
            <a:spLocks noGrp="1"/>
          </p:cNvSpPr>
          <p:nvPr>
            <p:ph type="sldNum" sz="quarter" idx="12"/>
          </p:nvPr>
        </p:nvSpPr>
        <p:spPr/>
        <p:txBody>
          <a:bodyPr/>
          <a:lstStyle>
            <a:lvl1pPr>
              <a:defRPr/>
            </a:lvl1pPr>
          </a:lstStyle>
          <a:p>
            <a:pPr>
              <a:defRPr/>
            </a:pPr>
            <a:fld id="{F5550599-FD76-4348-8175-DAAA11BA2418}" type="slidenum">
              <a:rPr lang="en-US" altLang="en-US"/>
              <a:pPr>
                <a:defRPr/>
              </a:pPr>
              <a:t>‹#›</a:t>
            </a:fld>
            <a:endParaRPr lang="en-US" altLang="en-US"/>
          </a:p>
        </p:txBody>
      </p:sp>
    </p:spTree>
    <p:extLst>
      <p:ext uri="{BB962C8B-B14F-4D97-AF65-F5344CB8AC3E}">
        <p14:creationId xmlns:p14="http://schemas.microsoft.com/office/powerpoint/2010/main" val="187739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51A1D9-B1A7-4D4A-8FC9-ABFC1958EC5B}"/>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389C316E-A8CE-C444-83E8-888AB40FE48E}"/>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DFB78F14-64A8-014D-8DC6-BF07D91973D1}"/>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3A397941-331C-BB45-9D45-CE726FD02CA5}"/>
              </a:ext>
            </a:extLst>
          </p:cNvPr>
          <p:cNvSpPr>
            <a:spLocks noGrp="1"/>
          </p:cNvSpPr>
          <p:nvPr>
            <p:ph type="ftr" sz="quarter" idx="11"/>
          </p:nvPr>
        </p:nvSpPr>
        <p:spPr/>
        <p:txBody>
          <a:bodyPr/>
          <a:lstStyle>
            <a:lvl1pPr>
              <a:defRPr>
                <a:solidFill>
                  <a:srgbClr val="FFFFFF"/>
                </a:solidFill>
              </a:defRPr>
            </a:lvl1pPr>
          </a:lstStyle>
          <a:p>
            <a:pPr>
              <a:defRPr/>
            </a:pPr>
            <a:endParaRPr lang="en-US"/>
          </a:p>
        </p:txBody>
      </p:sp>
      <p:sp>
        <p:nvSpPr>
          <p:cNvPr id="6" name="Slide Number Placeholder 8">
            <a:extLst>
              <a:ext uri="{FF2B5EF4-FFF2-40B4-BE49-F238E27FC236}">
                <a16:creationId xmlns:a16="http://schemas.microsoft.com/office/drawing/2014/main" id="{70DC50B8-2BE1-A647-A9AD-26B042C8F6E2}"/>
              </a:ext>
            </a:extLst>
          </p:cNvPr>
          <p:cNvSpPr>
            <a:spLocks noGrp="1"/>
          </p:cNvSpPr>
          <p:nvPr>
            <p:ph type="sldNum" sz="quarter" idx="12"/>
          </p:nvPr>
        </p:nvSpPr>
        <p:spPr/>
        <p:txBody>
          <a:bodyPr/>
          <a:lstStyle>
            <a:lvl1pPr>
              <a:defRPr/>
            </a:lvl1pPr>
          </a:lstStyle>
          <a:p>
            <a:pPr>
              <a:defRPr/>
            </a:pPr>
            <a:fld id="{D830144C-23DC-054B-B5D8-158398A4490C}" type="slidenum">
              <a:rPr lang="en-US" altLang="en-US"/>
              <a:pPr>
                <a:defRPr/>
              </a:pPr>
              <a:t>‹#›</a:t>
            </a:fld>
            <a:endParaRPr lang="en-US" altLang="en-US"/>
          </a:p>
        </p:txBody>
      </p:sp>
    </p:spTree>
    <p:extLst>
      <p:ext uri="{BB962C8B-B14F-4D97-AF65-F5344CB8AC3E}">
        <p14:creationId xmlns:p14="http://schemas.microsoft.com/office/powerpoint/2010/main" val="345597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9EE4E2-1283-B748-BFE2-55615394EAF0}"/>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F084FF-63C4-0546-BFC3-F49666AB03B7}"/>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5BD8EAB4-8C57-CE4C-A30B-5656AEFD0DA4}"/>
              </a:ext>
            </a:extLst>
          </p:cNvPr>
          <p:cNvSpPr>
            <a:spLocks noGrp="1"/>
          </p:cNvSpPr>
          <p:nvPr>
            <p:ph type="dt" sz="half" idx="10"/>
          </p:nvPr>
        </p:nvSpPr>
        <p:spPr>
          <a:xfrm>
            <a:off x="349250" y="6459538"/>
            <a:ext cx="1963738"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CD108907-092F-8947-84F2-1AC3339DE447}"/>
              </a:ext>
            </a:extLst>
          </p:cNvPr>
          <p:cNvSpPr>
            <a:spLocks noGrp="1"/>
          </p:cNvSpPr>
          <p:nvPr>
            <p:ph type="ftr" sz="quarter" idx="11"/>
          </p:nvPr>
        </p:nvSpPr>
        <p:spPr>
          <a:xfrm>
            <a:off x="3600450" y="6459538"/>
            <a:ext cx="3486150" cy="365125"/>
          </a:xfrm>
        </p:spPr>
        <p:txBody>
          <a:bodyPr/>
          <a:lstStyle>
            <a:lvl1pPr algn="l">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BF908DB4-450F-5C43-A3D4-B9CFEDB873B6}"/>
              </a:ext>
            </a:extLst>
          </p:cNvPr>
          <p:cNvSpPr>
            <a:spLocks noGrp="1"/>
          </p:cNvSpPr>
          <p:nvPr>
            <p:ph type="sldNum" sz="quarter" idx="12"/>
          </p:nvPr>
        </p:nvSpPr>
        <p:spPr/>
        <p:txBody>
          <a:bodyPr/>
          <a:lstStyle>
            <a:lvl1pPr>
              <a:defRPr>
                <a:solidFill>
                  <a:schemeClr val="tx2"/>
                </a:solidFill>
              </a:defRPr>
            </a:lvl1pPr>
          </a:lstStyle>
          <a:p>
            <a:pPr>
              <a:defRPr/>
            </a:pPr>
            <a:fld id="{66535D0C-317E-2046-9E19-26F9774E050E}" type="slidenum">
              <a:rPr lang="en-US" altLang="en-US"/>
              <a:pPr>
                <a:defRPr/>
              </a:pPr>
              <a:t>‹#›</a:t>
            </a:fld>
            <a:endParaRPr lang="en-US" altLang="en-US"/>
          </a:p>
        </p:txBody>
      </p:sp>
    </p:spTree>
    <p:extLst>
      <p:ext uri="{BB962C8B-B14F-4D97-AF65-F5344CB8AC3E}">
        <p14:creationId xmlns:p14="http://schemas.microsoft.com/office/powerpoint/2010/main" val="385747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1629EB-B74D-3C4A-8647-28DCE65FEDD2}"/>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08A53BB-0A54-3B4C-98BA-0787BBE9D214}"/>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3CAE6950-EB3C-7341-B278-2BF999C6B8FF}"/>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3377304D-8230-5747-B4B4-0421DD0AB9C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BA2E5D85-A702-3A40-BF14-54F7A8A86547}"/>
              </a:ext>
            </a:extLst>
          </p:cNvPr>
          <p:cNvSpPr>
            <a:spLocks noGrp="1"/>
          </p:cNvSpPr>
          <p:nvPr>
            <p:ph type="sldNum" sz="quarter" idx="12"/>
          </p:nvPr>
        </p:nvSpPr>
        <p:spPr/>
        <p:txBody>
          <a:bodyPr/>
          <a:lstStyle>
            <a:lvl1pPr>
              <a:defRPr/>
            </a:lvl1pPr>
          </a:lstStyle>
          <a:p>
            <a:pPr>
              <a:defRPr/>
            </a:pPr>
            <a:fld id="{8555E25C-5DAD-8E4E-AA32-DE2B693FCEC3}" type="slidenum">
              <a:rPr lang="en-US" altLang="en-US"/>
              <a:pPr>
                <a:defRPr/>
              </a:pPr>
              <a:t>‹#›</a:t>
            </a:fld>
            <a:endParaRPr lang="en-US" altLang="en-US"/>
          </a:p>
        </p:txBody>
      </p:sp>
    </p:spTree>
    <p:extLst>
      <p:ext uri="{BB962C8B-B14F-4D97-AF65-F5344CB8AC3E}">
        <p14:creationId xmlns:p14="http://schemas.microsoft.com/office/powerpoint/2010/main" val="1730664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3F34FFB-31C9-D447-B4A3-4D7814E5F28B}"/>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1E165757-0066-9442-B901-4B0E67FB136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C069A904-199F-BC4C-92F7-DAC071E8F780}"/>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9BB1E96A-BF0B-4A49-9016-CC8B1C222D20}"/>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79BA985-4769-834E-8781-C8B3560DF425}"/>
              </a:ext>
            </a:extLst>
          </p:cNvPr>
          <p:cNvSpPr>
            <a:spLocks noGrp="1"/>
          </p:cNvSpPr>
          <p:nvPr>
            <p:ph type="dt" sz="half" idx="2"/>
          </p:nvPr>
        </p:nvSpPr>
        <p:spPr>
          <a:xfrm>
            <a:off x="822325" y="6459538"/>
            <a:ext cx="1854200" cy="365125"/>
          </a:xfrm>
          <a:prstGeom prst="rect">
            <a:avLst/>
          </a:prstGeom>
        </p:spPr>
        <p:txBody>
          <a:bodyPr vert="horz" lIns="91440" tIns="45720" rIns="91440" bIns="45720" rtlCol="0" anchor="ctr"/>
          <a:lstStyle>
            <a:lvl1pPr algn="l">
              <a:defRPr sz="900">
                <a:solidFill>
                  <a:srgbClr val="FFFFFF"/>
                </a:solidFill>
              </a:defRPr>
            </a:lvl1pPr>
          </a:lstStyle>
          <a:p>
            <a:pPr>
              <a:defRPr/>
            </a:pPr>
            <a:endParaRPr lang="en-US"/>
          </a:p>
        </p:txBody>
      </p:sp>
      <p:sp>
        <p:nvSpPr>
          <p:cNvPr id="5" name="Footer Placeholder 4">
            <a:extLst>
              <a:ext uri="{FF2B5EF4-FFF2-40B4-BE49-F238E27FC236}">
                <a16:creationId xmlns:a16="http://schemas.microsoft.com/office/drawing/2014/main" id="{F2783379-7B3F-564F-934F-11CC8CCFA20F}"/>
              </a:ext>
            </a:extLst>
          </p:cNvPr>
          <p:cNvSpPr>
            <a:spLocks noGrp="1"/>
          </p:cNvSpPr>
          <p:nvPr>
            <p:ph type="ftr" sz="quarter" idx="3"/>
          </p:nvPr>
        </p:nvSpPr>
        <p:spPr>
          <a:xfrm>
            <a:off x="2765425" y="6459538"/>
            <a:ext cx="3616325"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a:extLst>
              <a:ext uri="{FF2B5EF4-FFF2-40B4-BE49-F238E27FC236}">
                <a16:creationId xmlns:a16="http://schemas.microsoft.com/office/drawing/2014/main" id="{25591CD8-02B9-0449-BB5D-DA3B6DD6F97C}"/>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B889A6B-ECFC-6643-9241-5D152C130A02}"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07E30454-5146-A94F-9BCC-D0F5E4E4DD58}"/>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186" r:id="rId1"/>
    <p:sldLayoutId id="2147484181" r:id="rId2"/>
    <p:sldLayoutId id="2147484187" r:id="rId3"/>
    <p:sldLayoutId id="2147484182" r:id="rId4"/>
    <p:sldLayoutId id="2147484183" r:id="rId5"/>
    <p:sldLayoutId id="2147484184" r:id="rId6"/>
    <p:sldLayoutId id="2147484188" r:id="rId7"/>
    <p:sldLayoutId id="2147484189" r:id="rId8"/>
    <p:sldLayoutId id="2147484190" r:id="rId9"/>
    <p:sldLayoutId id="2147484185" r:id="rId10"/>
    <p:sldLayoutId id="2147484191" r:id="rId11"/>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6892E0-BB07-7A4F-9D57-278B4E3D8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7745" y="0"/>
            <a:ext cx="10810756" cy="7207171"/>
          </a:xfrm>
          <a:prstGeom prst="rect">
            <a:avLst/>
          </a:prstGeom>
        </p:spPr>
      </p:pic>
      <p:pic>
        <p:nvPicPr>
          <p:cNvPr id="14338" name="Picture 1">
            <a:extLst>
              <a:ext uri="{FF2B5EF4-FFF2-40B4-BE49-F238E27FC236}">
                <a16:creationId xmlns:a16="http://schemas.microsoft.com/office/drawing/2014/main" id="{EAF267DC-A52D-4743-984C-A71C48C7AC6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6021388"/>
            <a:ext cx="238760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FE6EB1A-64C3-F04F-9BD8-2E52069E910D}"/>
              </a:ext>
            </a:extLst>
          </p:cNvPr>
          <p:cNvSpPr txBox="1"/>
          <p:nvPr/>
        </p:nvSpPr>
        <p:spPr>
          <a:xfrm>
            <a:off x="4001711" y="436831"/>
            <a:ext cx="5682857" cy="2123658"/>
          </a:xfrm>
          <a:prstGeom prst="rect">
            <a:avLst/>
          </a:prstGeom>
          <a:noFill/>
          <a:ln>
            <a:noFill/>
          </a:ln>
          <a:effectLst>
            <a:outerShdw blurRad="50800" dir="5400000" algn="ctr" rotWithShape="0">
              <a:srgbClr val="000000">
                <a:alpha val="43137"/>
              </a:srgbClr>
            </a:outerShdw>
          </a:effectLst>
        </p:spPr>
        <p:txBody>
          <a:bodyPr>
            <a:spAutoFit/>
          </a:bodyPr>
          <a:lstStyle/>
          <a:p>
            <a:pPr algn="ctr">
              <a:defRPr/>
            </a:pPr>
            <a:r>
              <a:rPr lang="en-US" sz="4400" b="1" dirty="0">
                <a:solidFill>
                  <a:srgbClr val="0070C0"/>
                </a:solidFill>
                <a:cs typeface="Arial" panose="020B0604020202020204" pitchFamily="34" charset="0"/>
              </a:rPr>
              <a:t>Christmas </a:t>
            </a:r>
          </a:p>
          <a:p>
            <a:pPr algn="ctr">
              <a:defRPr/>
            </a:pPr>
            <a:r>
              <a:rPr lang="en-US" sz="4400" b="1" dirty="0">
                <a:solidFill>
                  <a:srgbClr val="0070C0"/>
                </a:solidFill>
                <a:cs typeface="Arial" panose="020B0604020202020204" pitchFamily="34" charset="0"/>
              </a:rPr>
              <a:t>Shoebox Appeal</a:t>
            </a:r>
          </a:p>
          <a:p>
            <a:pPr algn="ctr">
              <a:defRPr/>
            </a:pPr>
            <a:r>
              <a:rPr lang="en-US" sz="4400" b="1" dirty="0">
                <a:solidFill>
                  <a:srgbClr val="0070C0"/>
                </a:solidFill>
                <a:cs typeface="Arial" panose="020B0604020202020204" pitchFamily="34" charset="0"/>
              </a:rPr>
              <a:t>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Content Placeholder 4">
            <a:extLst>
              <a:ext uri="{FF2B5EF4-FFF2-40B4-BE49-F238E27FC236}">
                <a16:creationId xmlns:a16="http://schemas.microsoft.com/office/drawing/2014/main" id="{E40E765B-2BFA-5E40-B5F8-521794619CC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747250" cy="7297738"/>
          </a:xfrm>
        </p:spPr>
      </p:pic>
      <p:sp>
        <p:nvSpPr>
          <p:cNvPr id="5" name="Rectangular Callout 4">
            <a:extLst>
              <a:ext uri="{FF2B5EF4-FFF2-40B4-BE49-F238E27FC236}">
                <a16:creationId xmlns:a16="http://schemas.microsoft.com/office/drawing/2014/main" id="{A0AB3C15-F972-EE48-98EB-BB76EC41DCF9}"/>
              </a:ext>
            </a:extLst>
          </p:cNvPr>
          <p:cNvSpPr/>
          <p:nvPr/>
        </p:nvSpPr>
        <p:spPr>
          <a:xfrm>
            <a:off x="5786438" y="79375"/>
            <a:ext cx="3681412" cy="6302375"/>
          </a:xfrm>
          <a:prstGeom prst="wedgeRectCallout">
            <a:avLst>
              <a:gd name="adj1" fmla="val -57199"/>
              <a:gd name="adj2" fmla="val -22054"/>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6011863" y="260350"/>
            <a:ext cx="3024187"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fontScale="92500" lnSpcReduction="1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lnSpc>
                <a:spcPct val="120000"/>
              </a:lnSpc>
              <a:spcBef>
                <a:spcPts val="600"/>
              </a:spcBef>
              <a:buFont typeface="Calibri" panose="020F0502020204030204" pitchFamily="34" charset="0"/>
              <a:buNone/>
              <a:defRPr/>
            </a:pPr>
            <a:r>
              <a:rPr lang="en-IE" sz="2800" b="1" u="sng" dirty="0" err="1">
                <a:solidFill>
                  <a:srgbClr val="8D679D"/>
                </a:solidFill>
                <a:latin typeface="Arial Rounded MT Bold" panose="020F0704030504030204" pitchFamily="34" charset="77"/>
              </a:rPr>
              <a:t>Elimia</a:t>
            </a:r>
            <a:r>
              <a:rPr lang="en-IE" sz="2800" b="1" u="sng" dirty="0">
                <a:solidFill>
                  <a:srgbClr val="8D679D"/>
                </a:solidFill>
                <a:latin typeface="Arial Rounded MT Bold" panose="020F0704030504030204" pitchFamily="34" charset="77"/>
              </a:rPr>
              <a:t> in Malawi</a:t>
            </a:r>
          </a:p>
          <a:p>
            <a:pPr>
              <a:defRPr/>
            </a:pPr>
            <a:r>
              <a:rPr lang="en-IE" sz="2800" dirty="0"/>
              <a:t>Emilia left school in 5th class to be the head of her household, looking after her younger brothers and sisters as they have no parents.</a:t>
            </a:r>
          </a:p>
          <a:p>
            <a:pPr>
              <a:defRPr/>
            </a:pPr>
            <a:r>
              <a:rPr lang="en-IE" sz="2800" dirty="0"/>
              <a:t>With the copy books and pens in her Christmas Shoebox she says she wants to return to school! She never could have afforded to do this alone.</a:t>
            </a:r>
          </a:p>
          <a:p>
            <a:pPr>
              <a:defRPr/>
            </a:pPr>
            <a:endParaRPr lang="en-IE" dirty="0">
              <a:latin typeface="Arial Rounded MT Bold" panose="020F0704030504030204" pitchFamily="34" charset="77"/>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Image result for fred rogers">
            <a:extLst>
              <a:ext uri="{FF2B5EF4-FFF2-40B4-BE49-F238E27FC236}">
                <a16:creationId xmlns:a16="http://schemas.microsoft.com/office/drawing/2014/main" id="{71FDF85D-FBC8-C244-BDAA-D6962046D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12301538" cy="1024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12290" name="Rectangle 2">
            <a:extLst>
              <a:ext uri="{FF2B5EF4-FFF2-40B4-BE49-F238E27FC236}">
                <a16:creationId xmlns:a16="http://schemas.microsoft.com/office/drawing/2014/main" id="{7DC4AD10-2311-6C4B-8503-8E09E348D2BC}"/>
              </a:ext>
            </a:extLst>
          </p:cNvPr>
          <p:cNvSpPr>
            <a:spLocks noGrp="1" noChangeArrowheads="1"/>
          </p:cNvSpPr>
          <p:nvPr>
            <p:ph type="title"/>
          </p:nvPr>
        </p:nvSpPr>
        <p:spPr>
          <a:xfrm>
            <a:off x="395288" y="30163"/>
            <a:ext cx="7772400" cy="1022350"/>
          </a:xfrm>
        </p:spPr>
        <p:txBody>
          <a:bodyPr/>
          <a:lstStyle/>
          <a:p>
            <a:pPr eaLnBrk="1" fontAlgn="auto" hangingPunct="1">
              <a:spcAft>
                <a:spcPts val="0"/>
              </a:spcAft>
              <a:defRPr/>
            </a:pPr>
            <a:r>
              <a:rPr lang="en-US" altLang="en-US" sz="3200" b="1" dirty="0">
                <a:solidFill>
                  <a:schemeClr val="bg1"/>
                </a:solidFill>
                <a:latin typeface="Arial" panose="020B0604020202020204" pitchFamily="34" charset="0"/>
                <a:cs typeface="Arial" panose="020B0604020202020204" pitchFamily="34" charset="0"/>
              </a:rPr>
              <a:t>What do we do then…</a:t>
            </a:r>
          </a:p>
        </p:txBody>
      </p:sp>
      <p:sp>
        <p:nvSpPr>
          <p:cNvPr id="2" name="Rectangle 1">
            <a:extLst>
              <a:ext uri="{FF2B5EF4-FFF2-40B4-BE49-F238E27FC236}">
                <a16:creationId xmlns:a16="http://schemas.microsoft.com/office/drawing/2014/main" id="{D4D1E331-54C6-BC4D-9FAC-E82CC8D86732}"/>
              </a:ext>
            </a:extLst>
          </p:cNvPr>
          <p:cNvSpPr/>
          <p:nvPr/>
        </p:nvSpPr>
        <p:spPr>
          <a:xfrm>
            <a:off x="2286000" y="2520950"/>
            <a:ext cx="4572000" cy="238125"/>
          </a:xfrm>
          <a:prstGeom prst="rect">
            <a:avLst/>
          </a:prstGeom>
        </p:spPr>
        <p:txBody>
          <a:bodyPr>
            <a:spAutoFit/>
          </a:bodyPr>
          <a:lstStyle/>
          <a:p>
            <a:pPr>
              <a:lnSpc>
                <a:spcPct val="119000"/>
              </a:lnSpc>
              <a:spcBef>
                <a:spcPts val="0"/>
              </a:spcBef>
              <a:spcAft>
                <a:spcPts val="600"/>
              </a:spcAft>
              <a:defRPr/>
            </a:pPr>
            <a:r>
              <a:rPr lang="en-IE" sz="800" kern="1400" dirty="0">
                <a:solidFill>
                  <a:srgbClr val="000000"/>
                </a:solidFill>
                <a:latin typeface="Calibri" panose="020F0502020204030204" pitchFamily="34" charset="0"/>
              </a:rPr>
              <a:t> </a:t>
            </a:r>
          </a:p>
        </p:txBody>
      </p:sp>
      <p:sp>
        <p:nvSpPr>
          <p:cNvPr id="23556" name="Rectangle 2">
            <a:extLst>
              <a:ext uri="{FF2B5EF4-FFF2-40B4-BE49-F238E27FC236}">
                <a16:creationId xmlns:a16="http://schemas.microsoft.com/office/drawing/2014/main" id="{C362966E-8E4E-7145-B0CA-8BC39B743815}"/>
              </a:ext>
            </a:extLst>
          </p:cNvPr>
          <p:cNvSpPr>
            <a:spLocks noChangeArrowheads="1"/>
          </p:cNvSpPr>
          <p:nvPr/>
        </p:nvSpPr>
        <p:spPr bwMode="auto">
          <a:xfrm>
            <a:off x="425450" y="1557338"/>
            <a:ext cx="3786188" cy="398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IE" altLang="en-US" sz="2300" i="1">
                <a:solidFill>
                  <a:schemeClr val="bg1"/>
                </a:solidFill>
                <a:latin typeface="Merriweather"/>
              </a:rPr>
              <a:t>“We live in a world in which we need to share responsibility. It's easy to      say "It's not my child, not my community, not my world, not my problem." Then there are those who see the need and respond. I consider those people my heroes.”</a:t>
            </a:r>
          </a:p>
          <a:p>
            <a:pPr algn="ctr"/>
            <a:r>
              <a:rPr lang="en-IE" altLang="en-US" sz="2300" i="1">
                <a:solidFill>
                  <a:schemeClr val="bg1"/>
                </a:solidFill>
              </a:rPr>
              <a:t>-Fred Rodgers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How to make a Christmas Shoebox</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US" sz="3600" dirty="0">
                <a:solidFill>
                  <a:srgbClr val="4A54AA"/>
                </a:solidFill>
              </a:rPr>
              <a:t>Get a shoebox!</a:t>
            </a:r>
          </a:p>
          <a:p>
            <a:pPr>
              <a:lnSpc>
                <a:spcPct val="114000"/>
              </a:lnSpc>
              <a:buClr>
                <a:srgbClr val="F61800"/>
              </a:buClr>
              <a:buFont typeface="Arial" panose="020B0604020202020204" pitchFamily="34" charset="0"/>
              <a:buChar char="•"/>
            </a:pPr>
            <a:r>
              <a:rPr lang="en-US" sz="3600" dirty="0">
                <a:solidFill>
                  <a:srgbClr val="4A54AA"/>
                </a:solidFill>
              </a:rPr>
              <a:t>Wrap it</a:t>
            </a:r>
          </a:p>
          <a:p>
            <a:pPr>
              <a:lnSpc>
                <a:spcPct val="114000"/>
              </a:lnSpc>
              <a:buClr>
                <a:srgbClr val="F61800"/>
              </a:buClr>
              <a:buFont typeface="Arial" panose="020B0604020202020204" pitchFamily="34" charset="0"/>
              <a:buChar char="•"/>
            </a:pPr>
            <a:r>
              <a:rPr lang="en-US" sz="3600" dirty="0">
                <a:solidFill>
                  <a:srgbClr val="4A54AA"/>
                </a:solidFill>
              </a:rPr>
              <a:t>Put in the presents</a:t>
            </a:r>
          </a:p>
          <a:p>
            <a:pPr>
              <a:lnSpc>
                <a:spcPct val="114000"/>
              </a:lnSpc>
              <a:buClr>
                <a:srgbClr val="F61800"/>
              </a:buClr>
              <a:buFont typeface="Arial" panose="020B0604020202020204" pitchFamily="34" charset="0"/>
              <a:buChar char="•"/>
            </a:pPr>
            <a:r>
              <a:rPr lang="en-US" sz="3600" dirty="0">
                <a:solidFill>
                  <a:srgbClr val="4A54AA"/>
                </a:solidFill>
              </a:rPr>
              <a:t>Add €4</a:t>
            </a:r>
          </a:p>
          <a:p>
            <a:pPr>
              <a:lnSpc>
                <a:spcPct val="114000"/>
              </a:lnSpc>
              <a:buClr>
                <a:srgbClr val="F61800"/>
              </a:buClr>
              <a:buFont typeface="Arial" panose="020B0604020202020204" pitchFamily="34" charset="0"/>
              <a:buChar char="•"/>
            </a:pPr>
            <a:r>
              <a:rPr lang="en-US" sz="3600" dirty="0">
                <a:solidFill>
                  <a:srgbClr val="4A54AA"/>
                </a:solidFill>
              </a:rPr>
              <a:t>Drop it off at school/</a:t>
            </a:r>
            <a:r>
              <a:rPr lang="en-US" sz="3600" dirty="0" err="1">
                <a:solidFill>
                  <a:srgbClr val="4A54AA"/>
                </a:solidFill>
              </a:rPr>
              <a:t>Dealz</a:t>
            </a:r>
            <a:endParaRPr lang="en-IE" sz="36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0703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What to put in your Shoebox</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3">
            <a:extLst>
              <a:ext uri="{FF2B5EF4-FFF2-40B4-BE49-F238E27FC236}">
                <a16:creationId xmlns:a16="http://schemas.microsoft.com/office/drawing/2014/main" id="{1D1BAEF8-0862-AD4A-8FE5-893C26DA1ADE}"/>
              </a:ext>
            </a:extLst>
          </p:cNvPr>
          <p:cNvSpPr txBox="1">
            <a:spLocks noChangeArrowheads="1"/>
          </p:cNvSpPr>
          <p:nvPr/>
        </p:nvSpPr>
        <p:spPr bwMode="auto">
          <a:xfrm>
            <a:off x="599093" y="1447801"/>
            <a:ext cx="7772400" cy="531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rtlCol="0" anchor="t" anchorCtr="0" compatLnSpc="1">
            <a:prstTxWarp prst="textNoShape">
              <a:avLst/>
            </a:prstTxWarp>
            <a:normAutofit fontScale="92500" lnSpcReduction="2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RITE       </a:t>
            </a:r>
            <a:r>
              <a:rPr lang="en-US" altLang="en-US" sz="2400" dirty="0">
                <a:solidFill>
                  <a:schemeClr val="tx1"/>
                </a:solidFill>
                <a:latin typeface="Arial Rounded MT Bold" panose="020F0704030504030204" pitchFamily="34" charset="77"/>
                <a:cs typeface="Arial" panose="020B0604020202020204" pitchFamily="34" charset="0"/>
              </a:rPr>
              <a:t>some things to write with</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EAR        </a:t>
            </a:r>
            <a:r>
              <a:rPr lang="en-US" altLang="en-US" sz="2400" dirty="0">
                <a:solidFill>
                  <a:schemeClr val="tx1"/>
                </a:solidFill>
                <a:latin typeface="Arial Rounded MT Bold" panose="020F0704030504030204" pitchFamily="34" charset="77"/>
                <a:cs typeface="Arial" panose="020B0604020202020204" pitchFamily="34" charset="0"/>
              </a:rPr>
              <a:t>some things to wear</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ASH	</a:t>
            </a:r>
            <a:r>
              <a:rPr lang="en-US" altLang="en-US" sz="2400" b="1" dirty="0">
                <a:solidFill>
                  <a:schemeClr val="hlink"/>
                </a:solidFill>
                <a:latin typeface="Arial Rounded MT Bold" panose="020F0704030504030204" pitchFamily="34" charset="77"/>
                <a:cs typeface="Arial" panose="020B0604020202020204" pitchFamily="34" charset="0"/>
              </a:rPr>
              <a:t> </a:t>
            </a:r>
            <a:r>
              <a:rPr lang="en-US" altLang="en-US" sz="2400" dirty="0">
                <a:solidFill>
                  <a:schemeClr val="tx1"/>
                </a:solidFill>
                <a:latin typeface="Arial Rounded MT Bold" panose="020F0704030504030204" pitchFamily="34" charset="77"/>
                <a:cs typeface="Arial" panose="020B0604020202020204" pitchFamily="34" charset="0"/>
              </a:rPr>
              <a:t>some things to wash with</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OW</a:t>
            </a:r>
            <a:r>
              <a:rPr lang="en-US" altLang="en-US" sz="4000" b="1" dirty="0">
                <a:solidFill>
                  <a:schemeClr val="hlink"/>
                </a:solidFill>
                <a:latin typeface="Arial Rounded MT Bold" panose="020F0704030504030204" pitchFamily="34" charset="77"/>
                <a:cs typeface="Arial" panose="020B0604020202020204" pitchFamily="34" charset="0"/>
              </a:rPr>
              <a:t>!   </a:t>
            </a:r>
            <a:r>
              <a:rPr lang="en-US" altLang="en-US" sz="2400" dirty="0">
                <a:solidFill>
                  <a:schemeClr val="tx1"/>
                </a:solidFill>
                <a:latin typeface="Arial Rounded MT Bold" panose="020F0704030504030204" pitchFamily="34" charset="77"/>
                <a:cs typeface="Arial" panose="020B0604020202020204" pitchFamily="34" charset="0"/>
              </a:rPr>
              <a:t>Some things to go ‘wow’ at !</a:t>
            </a:r>
          </a:p>
          <a:p>
            <a:pPr marL="91440" indent="-91440" eaLnBrk="1" fontAlgn="auto" hangingPunct="1">
              <a:spcAft>
                <a:spcPts val="0"/>
              </a:spcAft>
              <a:buFontTx/>
              <a:buNone/>
              <a:defRPr/>
            </a:pPr>
            <a:r>
              <a:rPr lang="en-US" altLang="en-US" sz="2800" dirty="0">
                <a:solidFill>
                  <a:schemeClr val="tx1">
                    <a:lumMod val="75000"/>
                    <a:lumOff val="25000"/>
                  </a:schemeClr>
                </a:solidFill>
                <a:latin typeface="Arial Rounded MT Bold" panose="020F0704030504030204" pitchFamily="34" charset="77"/>
                <a:cs typeface="Arial" panose="020B0604020202020204" pitchFamily="34" charset="0"/>
              </a:rPr>
              <a:t>			</a:t>
            </a:r>
          </a:p>
        </p:txBody>
      </p:sp>
    </p:spTree>
    <p:extLst>
      <p:ext uri="{BB962C8B-B14F-4D97-AF65-F5344CB8AC3E}">
        <p14:creationId xmlns:p14="http://schemas.microsoft.com/office/powerpoint/2010/main" val="116634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WRITE with</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a:extLst>
              <a:ext uri="{FF2B5EF4-FFF2-40B4-BE49-F238E27FC236}">
                <a16:creationId xmlns:a16="http://schemas.microsoft.com/office/drawing/2014/main" id="{D8B0F72A-C274-5B46-8CCA-AB2095064A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930"/>
          <a:stretch>
            <a:fillRect/>
          </a:stretch>
        </p:blipFill>
        <p:spPr bwMode="auto">
          <a:xfrm>
            <a:off x="2183416" y="1777366"/>
            <a:ext cx="4400088" cy="448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8886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WASH with</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6">
            <a:extLst>
              <a:ext uri="{FF2B5EF4-FFF2-40B4-BE49-F238E27FC236}">
                <a16:creationId xmlns:a16="http://schemas.microsoft.com/office/drawing/2014/main" id="{95467953-98EF-9B49-8F91-F566012A8E2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137923" y="1867053"/>
            <a:ext cx="4491074" cy="4373924"/>
          </a:xfrm>
        </p:spPr>
      </p:pic>
    </p:spTree>
    <p:extLst>
      <p:ext uri="{BB962C8B-B14F-4D97-AF65-F5344CB8AC3E}">
        <p14:creationId xmlns:p14="http://schemas.microsoft.com/office/powerpoint/2010/main" val="133074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WEAR</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A7EB617C-33CC-614E-ABFC-9A355C773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4878" y="1846263"/>
            <a:ext cx="4597163"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3563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WOW</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195BBD44-300E-0D48-BE58-5D31D29B7FC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93045" y="1823856"/>
            <a:ext cx="4580830" cy="4547875"/>
          </a:xfrm>
        </p:spPr>
      </p:pic>
    </p:spTree>
    <p:extLst>
      <p:ext uri="{BB962C8B-B14F-4D97-AF65-F5344CB8AC3E}">
        <p14:creationId xmlns:p14="http://schemas.microsoft.com/office/powerpoint/2010/main" val="547153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0"/>
            <a:ext cx="7543800" cy="1449387"/>
          </a:xfrm>
        </p:spPr>
        <p:txBody>
          <a:bodyPr>
            <a:normAutofit/>
          </a:bodyPr>
          <a:lstStyle/>
          <a:p>
            <a:pPr>
              <a:defRPr/>
            </a:pPr>
            <a:r>
              <a:rPr lang="en-US" sz="4400" dirty="0">
                <a:solidFill>
                  <a:srgbClr val="FF0000"/>
                </a:solidFill>
                <a:latin typeface="Dosis" panose="02010503020202060003" pitchFamily="2" charset="77"/>
              </a:rPr>
              <a:t>What NOT to add</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ACE83BD-CBD0-CA40-9CA3-8F5F9AB6CE7F}"/>
              </a:ext>
            </a:extLst>
          </p:cNvPr>
          <p:cNvSpPr>
            <a:spLocks noGrp="1"/>
          </p:cNvSpPr>
          <p:nvPr>
            <p:ph idx="1"/>
          </p:nvPr>
        </p:nvSpPr>
        <p:spPr/>
        <p:txBody>
          <a:bodyPr/>
          <a:lstStyle/>
          <a:p>
            <a:endParaRPr lang="en-US"/>
          </a:p>
        </p:txBody>
      </p:sp>
      <p:pic>
        <p:nvPicPr>
          <p:cNvPr id="8" name="Content Placeholder 12">
            <a:extLst>
              <a:ext uri="{FF2B5EF4-FFF2-40B4-BE49-F238E27FC236}">
                <a16:creationId xmlns:a16="http://schemas.microsoft.com/office/drawing/2014/main" id="{617891E2-E787-2E4D-A406-2A2717A0F2D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976" b="7460"/>
          <a:stretch/>
        </p:blipFill>
        <p:spPr bwMode="auto">
          <a:xfrm>
            <a:off x="0" y="1413495"/>
            <a:ext cx="9144000" cy="48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2829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Content Placeholder 2">
            <a:extLst>
              <a:ext uri="{FF2B5EF4-FFF2-40B4-BE49-F238E27FC236}">
                <a16:creationId xmlns:a16="http://schemas.microsoft.com/office/drawing/2014/main" id="{D6E489CA-4AC9-9642-AACC-202B9CE21A2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7238" y="-100013"/>
            <a:ext cx="10525126" cy="6958013"/>
          </a:xfrm>
        </p:spPr>
      </p:pic>
      <p:sp>
        <p:nvSpPr>
          <p:cNvPr id="7" name="Rectangular Callout 6">
            <a:extLst>
              <a:ext uri="{FF2B5EF4-FFF2-40B4-BE49-F238E27FC236}">
                <a16:creationId xmlns:a16="http://schemas.microsoft.com/office/drawing/2014/main" id="{3C064193-9EB1-F840-BACD-8DA8D17AB1CE}"/>
              </a:ext>
            </a:extLst>
          </p:cNvPr>
          <p:cNvSpPr/>
          <p:nvPr/>
        </p:nvSpPr>
        <p:spPr>
          <a:xfrm>
            <a:off x="4140200" y="290513"/>
            <a:ext cx="4608513" cy="938212"/>
          </a:xfrm>
          <a:prstGeom prst="wedgeRectCallout">
            <a:avLst>
              <a:gd name="adj1" fmla="val 43847"/>
              <a:gd name="adj2" fmla="val 23191"/>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83" name="Rectangle 3">
            <a:extLst>
              <a:ext uri="{FF2B5EF4-FFF2-40B4-BE49-F238E27FC236}">
                <a16:creationId xmlns:a16="http://schemas.microsoft.com/office/drawing/2014/main" id="{2593FD90-5C3E-5844-8F7A-6B63E9473D61}"/>
              </a:ext>
            </a:extLst>
          </p:cNvPr>
          <p:cNvSpPr txBox="1">
            <a:spLocks noChangeArrowheads="1"/>
          </p:cNvSpPr>
          <p:nvPr/>
        </p:nvSpPr>
        <p:spPr bwMode="auto">
          <a:xfrm>
            <a:off x="4284663" y="290513"/>
            <a:ext cx="4752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a:lnSpc>
                <a:spcPct val="120000"/>
              </a:lnSpc>
              <a:spcBef>
                <a:spcPts val="600"/>
              </a:spcBef>
              <a:buFont typeface="Calibri" panose="020F0502020204030204" pitchFamily="34" charset="0"/>
              <a:buNone/>
            </a:pPr>
            <a:r>
              <a:rPr lang="en-IE" altLang="en-US" sz="5000" b="1" u="sng">
                <a:solidFill>
                  <a:srgbClr val="8D679D"/>
                </a:solidFill>
                <a:latin typeface="Arial Rounded MT Bold" panose="020F0704030504030204" pitchFamily="34" charset="77"/>
              </a:rPr>
              <a:t>Leah in Kenya</a:t>
            </a:r>
          </a:p>
        </p:txBody>
      </p:sp>
      <p:pic>
        <p:nvPicPr>
          <p:cNvPr id="20484" name="Picture 4">
            <a:extLst>
              <a:ext uri="{FF2B5EF4-FFF2-40B4-BE49-F238E27FC236}">
                <a16:creationId xmlns:a16="http://schemas.microsoft.com/office/drawing/2014/main" id="{730D06F4-08ED-384C-A896-E42E4B8D0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1400175"/>
            <a:ext cx="3344863"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lstStyle/>
          <a:p>
            <a:pPr>
              <a:defRPr/>
            </a:pPr>
            <a:r>
              <a:rPr lang="en-US" dirty="0">
                <a:solidFill>
                  <a:srgbClr val="FF0000"/>
                </a:solidFill>
                <a:latin typeface="Dosis" panose="02010503020202060003" pitchFamily="2" charset="77"/>
              </a:rPr>
              <a:t>Christmas Shoebox Appeal</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20000"/>
              </a:lnSpc>
              <a:buClr>
                <a:srgbClr val="FF0000"/>
              </a:buClr>
              <a:buFont typeface="Arial" panose="020B0604020202020204" pitchFamily="34" charset="0"/>
              <a:buChar char="•"/>
            </a:pPr>
            <a:r>
              <a:rPr lang="en-US" sz="2800" dirty="0">
                <a:solidFill>
                  <a:srgbClr val="4A54AA"/>
                </a:solidFill>
              </a:rPr>
              <a:t>Team Hope work all year round and send Christmas Shoeboxes to countries where there is poverty. Christmas Shoeboxes are gifts that help to bring joy to children and they also give </a:t>
            </a:r>
            <a:r>
              <a:rPr lang="en-US" sz="2800" b="1" dirty="0">
                <a:solidFill>
                  <a:srgbClr val="4A54AA"/>
                </a:solidFill>
              </a:rPr>
              <a:t>things that they need</a:t>
            </a:r>
            <a:r>
              <a:rPr lang="en-US" sz="2800" dirty="0">
                <a:solidFill>
                  <a:srgbClr val="4A54AA"/>
                </a:solidFill>
              </a:rPr>
              <a:t> like copy book and pencils for school and warm clothes. </a:t>
            </a: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Content Placeholder 2">
            <a:extLst>
              <a:ext uri="{FF2B5EF4-FFF2-40B4-BE49-F238E27FC236}">
                <a16:creationId xmlns:a16="http://schemas.microsoft.com/office/drawing/2014/main" id="{B6EE76C1-3144-874B-B0B6-EAADE2E2B07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7238" y="-100013"/>
            <a:ext cx="10525126" cy="6958013"/>
          </a:xfrm>
        </p:spPr>
      </p:pic>
      <p:sp>
        <p:nvSpPr>
          <p:cNvPr id="6" name="Rounded Rectangular Callout 5">
            <a:extLst>
              <a:ext uri="{FF2B5EF4-FFF2-40B4-BE49-F238E27FC236}">
                <a16:creationId xmlns:a16="http://schemas.microsoft.com/office/drawing/2014/main" id="{937EBD90-3B07-8344-88ED-137C22F419AA}"/>
              </a:ext>
            </a:extLst>
          </p:cNvPr>
          <p:cNvSpPr/>
          <p:nvPr/>
        </p:nvSpPr>
        <p:spPr>
          <a:xfrm>
            <a:off x="4067175" y="144463"/>
            <a:ext cx="4849813" cy="1123950"/>
          </a:xfrm>
          <a:prstGeom prst="wedgeRoundRectCallout">
            <a:avLst>
              <a:gd name="adj1" fmla="val -50087"/>
              <a:gd name="adj2" fmla="val -22826"/>
              <a:gd name="adj3" fmla="val 16667"/>
            </a:avLst>
          </a:prstGeom>
          <a:solidFill>
            <a:schemeClr val="bg1">
              <a:alpha val="65000"/>
            </a:schemeClr>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21507" name="Rectangle 3">
            <a:extLst>
              <a:ext uri="{FF2B5EF4-FFF2-40B4-BE49-F238E27FC236}">
                <a16:creationId xmlns:a16="http://schemas.microsoft.com/office/drawing/2014/main" id="{E3F730AE-C35B-DB4D-AE97-204AE595B758}"/>
              </a:ext>
            </a:extLst>
          </p:cNvPr>
          <p:cNvSpPr txBox="1">
            <a:spLocks noChangeArrowheads="1"/>
          </p:cNvSpPr>
          <p:nvPr/>
        </p:nvSpPr>
        <p:spPr bwMode="auto">
          <a:xfrm>
            <a:off x="4284663" y="290513"/>
            <a:ext cx="4752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a:lnSpc>
                <a:spcPct val="120000"/>
              </a:lnSpc>
              <a:spcBef>
                <a:spcPts val="600"/>
              </a:spcBef>
              <a:buFont typeface="Calibri" panose="020F0502020204030204" pitchFamily="34" charset="0"/>
              <a:buNone/>
            </a:pPr>
            <a:r>
              <a:rPr lang="en-IE" altLang="en-US" sz="5000" b="1" u="sng">
                <a:solidFill>
                  <a:srgbClr val="8D679D"/>
                </a:solidFill>
                <a:latin typeface="Arial Rounded MT Bold" panose="020F0704030504030204" pitchFamily="34" charset="77"/>
              </a:rPr>
              <a:t>Leah in Kenya</a:t>
            </a:r>
          </a:p>
        </p:txBody>
      </p:sp>
      <p:pic>
        <p:nvPicPr>
          <p:cNvPr id="21508" name="Picture 4">
            <a:extLst>
              <a:ext uri="{FF2B5EF4-FFF2-40B4-BE49-F238E27FC236}">
                <a16:creationId xmlns:a16="http://schemas.microsoft.com/office/drawing/2014/main" id="{7C1EBBC1-5713-594B-B280-F2BD141CE0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60325"/>
            <a:ext cx="8713788" cy="668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IMG_0502">
            <a:extLst>
              <a:ext uri="{FF2B5EF4-FFF2-40B4-BE49-F238E27FC236}">
                <a16:creationId xmlns:a16="http://schemas.microsoft.com/office/drawing/2014/main" id="{F98B86FF-0C7D-0E4C-8F32-5A322ECD97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8" y="11113"/>
            <a:ext cx="10812463"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ular Callout 6">
            <a:extLst>
              <a:ext uri="{FF2B5EF4-FFF2-40B4-BE49-F238E27FC236}">
                <a16:creationId xmlns:a16="http://schemas.microsoft.com/office/drawing/2014/main" id="{2CFE4F0B-1956-E643-8D1C-1AC33385EDCB}"/>
              </a:ext>
            </a:extLst>
          </p:cNvPr>
          <p:cNvSpPr/>
          <p:nvPr/>
        </p:nvSpPr>
        <p:spPr>
          <a:xfrm>
            <a:off x="239713" y="4381500"/>
            <a:ext cx="8713787" cy="2287588"/>
          </a:xfrm>
          <a:prstGeom prst="wedgeRectCallout">
            <a:avLst>
              <a:gd name="adj1" fmla="val 18808"/>
              <a:gd name="adj2" fmla="val -75968"/>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531" name="Rectangle 3">
            <a:extLst>
              <a:ext uri="{FF2B5EF4-FFF2-40B4-BE49-F238E27FC236}">
                <a16:creationId xmlns:a16="http://schemas.microsoft.com/office/drawing/2014/main" id="{A06C561D-780E-264C-A5E3-48DBE4691463}"/>
              </a:ext>
            </a:extLst>
          </p:cNvPr>
          <p:cNvSpPr txBox="1">
            <a:spLocks noChangeArrowheads="1"/>
          </p:cNvSpPr>
          <p:nvPr/>
        </p:nvSpPr>
        <p:spPr bwMode="auto">
          <a:xfrm>
            <a:off x="395288" y="4457700"/>
            <a:ext cx="439261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a:lnSpc>
                <a:spcPct val="120000"/>
              </a:lnSpc>
              <a:spcBef>
                <a:spcPts val="600"/>
              </a:spcBef>
              <a:buFont typeface="Calibri" panose="020F0502020204030204" pitchFamily="34" charset="0"/>
              <a:buNone/>
            </a:pPr>
            <a:r>
              <a:rPr lang="en-IE" altLang="en-US" sz="3200" b="1" u="sng">
                <a:solidFill>
                  <a:srgbClr val="8D679D"/>
                </a:solidFill>
                <a:latin typeface="Arial Rounded MT Bold" panose="020F0704030504030204" pitchFamily="34" charset="77"/>
              </a:rPr>
              <a:t>Pheobe in Eswatini</a:t>
            </a:r>
          </a:p>
          <a:p>
            <a:pPr>
              <a:lnSpc>
                <a:spcPct val="120000"/>
              </a:lnSpc>
              <a:spcBef>
                <a:spcPts val="600"/>
              </a:spcBef>
              <a:buFont typeface="Calibri" panose="020F0502020204030204" pitchFamily="34" charset="0"/>
              <a:buNone/>
            </a:pPr>
            <a:endParaRPr lang="en-IE" altLang="en-US" sz="3200" b="1" u="sng">
              <a:solidFill>
                <a:srgbClr val="8D679D"/>
              </a:solidFill>
              <a:latin typeface="Arial Rounded MT Bold" panose="020F0704030504030204" pitchFamily="34" charset="77"/>
            </a:endParaRPr>
          </a:p>
          <a:p>
            <a:pPr>
              <a:lnSpc>
                <a:spcPct val="120000"/>
              </a:lnSpc>
              <a:spcBef>
                <a:spcPts val="600"/>
              </a:spcBef>
              <a:buFont typeface="Calibri" panose="020F0502020204030204" pitchFamily="34" charset="0"/>
              <a:buNone/>
            </a:pPr>
            <a:endParaRPr lang="en-IE" altLang="en-US" sz="3200" b="1" u="sng">
              <a:solidFill>
                <a:srgbClr val="8D679D"/>
              </a:solidFill>
              <a:latin typeface="Arial Rounded MT Bold" panose="020F0704030504030204" pitchFamily="34" charset="77"/>
            </a:endParaRPr>
          </a:p>
        </p:txBody>
      </p:sp>
      <p:sp>
        <p:nvSpPr>
          <p:cNvPr id="18" name="Rectangle 3">
            <a:extLst>
              <a:ext uri="{FF2B5EF4-FFF2-40B4-BE49-F238E27FC236}">
                <a16:creationId xmlns:a16="http://schemas.microsoft.com/office/drawing/2014/main" id="{2421AFE5-A35D-3647-9A57-B5823F7F23DA}"/>
              </a:ext>
            </a:extLst>
          </p:cNvPr>
          <p:cNvSpPr txBox="1">
            <a:spLocks noChangeArrowheads="1"/>
          </p:cNvSpPr>
          <p:nvPr/>
        </p:nvSpPr>
        <p:spPr bwMode="auto">
          <a:xfrm>
            <a:off x="323850" y="4941888"/>
            <a:ext cx="86407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fontScale="92500" lnSpcReduction="2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600"/>
              </a:spcBef>
              <a:buFont typeface="Calibri" panose="020F0502020204030204" pitchFamily="34" charset="0"/>
              <a:buNone/>
              <a:defRPr/>
            </a:pPr>
            <a:r>
              <a:rPr lang="en-IE" sz="1800" dirty="0" err="1">
                <a:solidFill>
                  <a:schemeClr val="tx1">
                    <a:lumMod val="65000"/>
                    <a:lumOff val="35000"/>
                  </a:schemeClr>
                </a:solidFill>
                <a:latin typeface="Arial Rounded MT Bold" panose="020F0704030504030204" pitchFamily="34" charset="77"/>
              </a:rPr>
              <a:t>Pheobe</a:t>
            </a:r>
            <a:r>
              <a:rPr lang="en-IE" sz="1800" dirty="0">
                <a:solidFill>
                  <a:schemeClr val="tx1">
                    <a:lumMod val="65000"/>
                    <a:lumOff val="35000"/>
                  </a:schemeClr>
                </a:solidFill>
                <a:latin typeface="Arial Rounded MT Bold" panose="020F0704030504030204" pitchFamily="34" charset="77"/>
              </a:rPr>
              <a:t> has cared for her 4 siblings since their parents died. They live in a stick and </a:t>
            </a:r>
            <a:r>
              <a:rPr lang="en-IE" sz="1800">
                <a:solidFill>
                  <a:schemeClr val="tx1">
                    <a:lumMod val="65000"/>
                    <a:lumOff val="35000"/>
                  </a:schemeClr>
                </a:solidFill>
                <a:latin typeface="Arial Rounded MT Bold" panose="020F0704030504030204" pitchFamily="34" charset="77"/>
              </a:rPr>
              <a:t>mud home. </a:t>
            </a:r>
            <a:r>
              <a:rPr lang="en-IE" sz="1800" dirty="0" err="1">
                <a:solidFill>
                  <a:schemeClr val="tx1">
                    <a:lumMod val="65000"/>
                    <a:lumOff val="35000"/>
                  </a:schemeClr>
                </a:solidFill>
                <a:latin typeface="Arial Rounded MT Bold" panose="020F0704030504030204" pitchFamily="34" charset="77"/>
              </a:rPr>
              <a:t>Pheobe</a:t>
            </a:r>
            <a:r>
              <a:rPr lang="en-IE" sz="1800" dirty="0">
                <a:solidFill>
                  <a:schemeClr val="tx1">
                    <a:lumMod val="65000"/>
                    <a:lumOff val="35000"/>
                  </a:schemeClr>
                </a:solidFill>
                <a:latin typeface="Arial Rounded MT Bold" panose="020F0704030504030204" pitchFamily="34" charset="77"/>
              </a:rPr>
              <a:t> cooks at their community care centre and as payment can bring food home for her siblings. She has no other income. Thanks to the shoeboxes our partners will be able to help her. She loved seeing them get their shoeboxes and says “I am so grateful and humbled when I see a smile on their faces”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p:txBody>
          <a:bodyPr/>
          <a:lstStyle/>
          <a:p>
            <a:pPr>
              <a:defRPr/>
            </a:pPr>
            <a:r>
              <a:rPr lang="en-US" dirty="0">
                <a:solidFill>
                  <a:srgbClr val="FF0000"/>
                </a:solidFill>
                <a:latin typeface="Dosis" panose="02010503020202060003" pitchFamily="2" charset="77"/>
              </a:rPr>
              <a:t>Available online</a:t>
            </a:r>
          </a:p>
        </p:txBody>
      </p:sp>
      <p:sp>
        <p:nvSpPr>
          <p:cNvPr id="3" name="Content Placeholder 2">
            <a:extLst>
              <a:ext uri="{FF2B5EF4-FFF2-40B4-BE49-F238E27FC236}">
                <a16:creationId xmlns:a16="http://schemas.microsoft.com/office/drawing/2014/main" id="{D009564C-807B-7C4A-896A-2F361A7AE170}"/>
              </a:ext>
            </a:extLst>
          </p:cNvPr>
          <p:cNvSpPr>
            <a:spLocks noGrp="1"/>
          </p:cNvSpPr>
          <p:nvPr>
            <p:ph idx="1"/>
          </p:nvPr>
        </p:nvSpPr>
        <p:spPr>
          <a:xfrm>
            <a:off x="539750" y="1846263"/>
            <a:ext cx="5976938" cy="4022725"/>
          </a:xfrm>
        </p:spPr>
        <p:txBody>
          <a:bodyPr/>
          <a:lstStyle/>
          <a:p>
            <a:pPr eaLnBrk="1" fontAlgn="auto" hangingPunct="1">
              <a:lnSpc>
                <a:spcPct val="150000"/>
              </a:lnSpc>
              <a:spcAft>
                <a:spcPts val="0"/>
              </a:spcAft>
              <a:buClr>
                <a:srgbClr val="F61800"/>
              </a:buClr>
              <a:buFont typeface="Arial" panose="020B0604020202020204" pitchFamily="34" charset="0"/>
              <a:buChar char="•"/>
              <a:defRPr/>
            </a:pPr>
            <a:r>
              <a:rPr lang="en-US" sz="2800" dirty="0">
                <a:solidFill>
                  <a:srgbClr val="4A54AA"/>
                </a:solidFill>
              </a:rPr>
              <a:t>Our Christmas Shoebox Appeal video!</a:t>
            </a:r>
          </a:p>
          <a:p>
            <a:pPr eaLnBrk="1" fontAlgn="auto" hangingPunct="1">
              <a:lnSpc>
                <a:spcPct val="150000"/>
              </a:lnSpc>
              <a:spcAft>
                <a:spcPts val="0"/>
              </a:spcAft>
              <a:buClr>
                <a:srgbClr val="F61800"/>
              </a:buClr>
              <a:buFont typeface="Arial" panose="020B0604020202020204" pitchFamily="34" charset="0"/>
              <a:buChar char="•"/>
              <a:defRPr/>
            </a:pPr>
            <a:r>
              <a:rPr lang="en-US" sz="2800" dirty="0">
                <a:solidFill>
                  <a:srgbClr val="4A54AA"/>
                </a:solidFill>
              </a:rPr>
              <a:t>CSPE, </a:t>
            </a:r>
            <a:r>
              <a:rPr lang="en-US" sz="2800" dirty="0" err="1">
                <a:solidFill>
                  <a:srgbClr val="4A54AA"/>
                </a:solidFill>
              </a:rPr>
              <a:t>Gaise</a:t>
            </a:r>
            <a:r>
              <a:rPr lang="en-US" sz="2800" dirty="0">
                <a:solidFill>
                  <a:srgbClr val="4A54AA"/>
                </a:solidFill>
              </a:rPr>
              <a:t> &amp; YSI action projects</a:t>
            </a:r>
          </a:p>
          <a:p>
            <a:pPr eaLnBrk="1" fontAlgn="auto" hangingPunct="1">
              <a:lnSpc>
                <a:spcPct val="150000"/>
              </a:lnSpc>
              <a:spcAft>
                <a:spcPts val="0"/>
              </a:spcAft>
              <a:buClr>
                <a:srgbClr val="F61800"/>
              </a:buClr>
              <a:buFont typeface="Arial" panose="020B0604020202020204" pitchFamily="34" charset="0"/>
              <a:buChar char="•"/>
              <a:defRPr/>
            </a:pPr>
            <a:r>
              <a:rPr lang="en-US" sz="2800" dirty="0">
                <a:solidFill>
                  <a:srgbClr val="4A54AA"/>
                </a:solidFill>
              </a:rPr>
              <a:t>More stories!</a:t>
            </a:r>
          </a:p>
          <a:p>
            <a:pPr eaLnBrk="1" fontAlgn="auto" hangingPunct="1">
              <a:lnSpc>
                <a:spcPct val="150000"/>
              </a:lnSpc>
              <a:spcAft>
                <a:spcPts val="0"/>
              </a:spcAft>
              <a:buClr>
                <a:srgbClr val="F61800"/>
              </a:buClr>
              <a:buFont typeface="Arial" panose="020B0604020202020204" pitchFamily="34" charset="0"/>
              <a:buChar char="•"/>
              <a:defRPr/>
            </a:pPr>
            <a:r>
              <a:rPr lang="en-US" sz="2800" dirty="0">
                <a:solidFill>
                  <a:srgbClr val="4A54AA"/>
                </a:solidFill>
              </a:rPr>
              <a:t>Social media </a:t>
            </a:r>
            <a:endParaRPr lang="en-US" sz="2800" dirty="0">
              <a:solidFill>
                <a:srgbClr val="4A54AA"/>
              </a:solidFill>
              <a:latin typeface="Dosis" panose="02010503020202060003" pitchFamily="2" charset="77"/>
            </a:endParaRPr>
          </a:p>
          <a:p>
            <a:pPr marL="0" indent="0" algn="ctr" eaLnBrk="1" fontAlgn="auto" hangingPunct="1">
              <a:lnSpc>
                <a:spcPct val="150000"/>
              </a:lnSpc>
              <a:spcAft>
                <a:spcPts val="0"/>
              </a:spcAft>
              <a:buNone/>
              <a:defRPr/>
            </a:pPr>
            <a:r>
              <a:rPr lang="en-US" sz="2800" b="1" dirty="0" err="1">
                <a:solidFill>
                  <a:srgbClr val="4A54AA"/>
                </a:solidFill>
                <a:latin typeface="Dosis" panose="02010503020202060003" pitchFamily="2" charset="77"/>
              </a:rPr>
              <a:t>www.TeamHope.ie</a:t>
            </a:r>
            <a:endParaRPr lang="en-US" sz="2800" b="1" dirty="0">
              <a:solidFill>
                <a:srgbClr val="4A54AA"/>
              </a:solidFill>
              <a:latin typeface="Dosis" panose="02010503020202060003" pitchFamily="2" charset="77"/>
            </a:endParaRPr>
          </a:p>
        </p:txBody>
      </p:sp>
      <p:sp>
        <p:nvSpPr>
          <p:cNvPr id="65540" name="TextBox 4">
            <a:extLst>
              <a:ext uri="{FF2B5EF4-FFF2-40B4-BE49-F238E27FC236}">
                <a16:creationId xmlns:a16="http://schemas.microsoft.com/office/drawing/2014/main" id="{15091273-EF75-7C4C-A060-4D0786FCB48C}"/>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pic>
        <p:nvPicPr>
          <p:cNvPr id="6" name="Picture 5">
            <a:extLst>
              <a:ext uri="{FF2B5EF4-FFF2-40B4-BE49-F238E27FC236}">
                <a16:creationId xmlns:a16="http://schemas.microsoft.com/office/drawing/2014/main" id="{3F1BFCB1-8DC7-BF49-A1A3-387B1F4DC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4365104"/>
            <a:ext cx="3568700" cy="495300"/>
          </a:xfrm>
          <a:prstGeom prst="rect">
            <a:avLst/>
          </a:prstGeom>
        </p:spPr>
      </p:pic>
    </p:spTree>
    <p:extLst>
      <p:ext uri="{BB962C8B-B14F-4D97-AF65-F5344CB8AC3E}">
        <p14:creationId xmlns:p14="http://schemas.microsoft.com/office/powerpoint/2010/main" val="1815507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0DC8DAED-E66E-0640-9DD8-CC24EE1CCB3D}"/>
              </a:ext>
            </a:extLst>
          </p:cNvPr>
          <p:cNvSpPr txBox="1">
            <a:spLocks noChangeArrowheads="1"/>
          </p:cNvSpPr>
          <p:nvPr/>
        </p:nvSpPr>
        <p:spPr bwMode="auto">
          <a:xfrm>
            <a:off x="0" y="692696"/>
            <a:ext cx="9134475" cy="3744913"/>
          </a:xfrm>
          <a:prstGeom prst="rect">
            <a:avLst/>
          </a:prstGeom>
          <a:solidFill>
            <a:schemeClr val="bg1"/>
          </a:solidFill>
          <a:ln w="9525">
            <a:noFill/>
            <a:miter lim="800000"/>
            <a:headEnd/>
            <a:tailEnd/>
          </a:ln>
        </p:spPr>
        <p:txBody>
          <a:bodyPr lIns="0" rIns="396000"/>
          <a:lstStyle/>
          <a:p>
            <a:pPr marL="342900" indent="-342900" algn="ctr" eaLnBrk="1" hangingPunct="1">
              <a:lnSpc>
                <a:spcPct val="150000"/>
              </a:lnSpc>
              <a:spcBef>
                <a:spcPct val="20000"/>
              </a:spcBef>
              <a:defRPr/>
            </a:pPr>
            <a:r>
              <a:rPr lang="en-US" sz="3200" kern="0" dirty="0">
                <a:solidFill>
                  <a:srgbClr val="4A54AA"/>
                </a:solidFill>
                <a:latin typeface="+mn-lt"/>
                <a:ea typeface="+mn-ea"/>
              </a:rPr>
              <a:t>   </a:t>
            </a:r>
            <a:r>
              <a:rPr lang="en-US" sz="2800" kern="0" dirty="0">
                <a:solidFill>
                  <a:srgbClr val="4A54AA"/>
                </a:solidFill>
                <a:latin typeface="+mn-lt"/>
                <a:ea typeface="+mn-ea"/>
              </a:rPr>
              <a:t>Your shoebox gift will be given into the hands of a child in need, irrespective of their race, religion, ethnicity or background.  The only criteria for receiving a shoebox is the need of the child.</a:t>
            </a:r>
          </a:p>
          <a:p>
            <a:pPr marL="342900" indent="-342900" algn="ctr" eaLnBrk="1" hangingPunct="1">
              <a:lnSpc>
                <a:spcPct val="150000"/>
              </a:lnSpc>
              <a:spcBef>
                <a:spcPct val="20000"/>
              </a:spcBef>
              <a:defRPr/>
            </a:pPr>
            <a:r>
              <a:rPr lang="en-US" sz="1100" kern="0" dirty="0">
                <a:solidFill>
                  <a:srgbClr val="0000FF"/>
                </a:solidFill>
                <a:latin typeface="Arial Rounded MT Bold" panose="020F0704030504030204" pitchFamily="34" charset="77"/>
                <a:ea typeface="+mn-ea"/>
              </a:rPr>
              <a:t>							</a:t>
            </a:r>
          </a:p>
          <a:p>
            <a:pPr marL="342900" indent="-342900" algn="ctr" eaLnBrk="1" hangingPunct="1">
              <a:lnSpc>
                <a:spcPct val="150000"/>
              </a:lnSpc>
              <a:spcBef>
                <a:spcPct val="20000"/>
              </a:spcBef>
              <a:defRPr/>
            </a:pPr>
            <a:r>
              <a:rPr lang="en-US" kern="0" dirty="0">
                <a:latin typeface="Arial Rounded MT Bold" panose="020F0704030504030204" pitchFamily="34" charset="77"/>
                <a:ea typeface="+mn-ea"/>
              </a:rPr>
              <a:t>		                        	</a:t>
            </a:r>
            <a:r>
              <a:rPr lang="en-US" b="1" kern="0" dirty="0">
                <a:solidFill>
                  <a:srgbClr val="6DAF45"/>
                </a:solidFill>
                <a:latin typeface="Arial Rounded MT Bold" panose="020F0704030504030204" pitchFamily="34" charset="77"/>
                <a:ea typeface="+mn-ea"/>
              </a:rPr>
              <a:t> </a:t>
            </a:r>
          </a:p>
          <a:p>
            <a:pPr marL="342900" indent="-342900" eaLnBrk="1" hangingPunct="1">
              <a:lnSpc>
                <a:spcPct val="150000"/>
              </a:lnSpc>
              <a:spcBef>
                <a:spcPct val="20000"/>
              </a:spcBef>
              <a:defRPr/>
            </a:pPr>
            <a:r>
              <a:rPr lang="en-US" sz="3200" b="1" kern="0" dirty="0">
                <a:solidFill>
                  <a:srgbClr val="6DAF45"/>
                </a:solidFill>
                <a:latin typeface="Arial Rounded MT Bold" panose="020F0704030504030204" pitchFamily="34" charset="77"/>
                <a:ea typeface="+mn-ea"/>
              </a:rPr>
              <a:t>					Thank you for making a 				difference !</a:t>
            </a:r>
          </a:p>
          <a:p>
            <a:pPr marL="342900" indent="-342900" eaLnBrk="1" hangingPunct="1">
              <a:lnSpc>
                <a:spcPct val="150000"/>
              </a:lnSpc>
              <a:spcBef>
                <a:spcPct val="20000"/>
              </a:spcBef>
              <a:defRPr/>
            </a:pPr>
            <a:r>
              <a:rPr lang="en-US" sz="3600" kern="0" dirty="0">
                <a:solidFill>
                  <a:schemeClr val="hlink"/>
                </a:solidFill>
                <a:latin typeface="Arial Rounded MT Bold" panose="020F0704030504030204" pitchFamily="34" charset="77"/>
                <a:ea typeface="+mn-ea"/>
              </a:rPr>
              <a:t>	</a:t>
            </a:r>
            <a:r>
              <a:rPr lang="en-US" sz="2800" kern="0" dirty="0">
                <a:solidFill>
                  <a:schemeClr val="hlink"/>
                </a:solidFill>
                <a:latin typeface="Arial Rounded MT Bold" panose="020F0704030504030204" pitchFamily="34" charset="77"/>
                <a:ea typeface="+mn-ea"/>
              </a:rPr>
              <a:t>			</a:t>
            </a:r>
            <a:endParaRPr lang="en-US" sz="2800" kern="0" dirty="0">
              <a:latin typeface="Arial Rounded MT Bold" panose="020F0704030504030204" pitchFamily="34" charset="77"/>
              <a:ea typeface="+mn-ea"/>
            </a:endParaRPr>
          </a:p>
          <a:p>
            <a:pPr marL="342900" indent="-342900" eaLnBrk="1" hangingPunct="1">
              <a:lnSpc>
                <a:spcPct val="150000"/>
              </a:lnSpc>
              <a:spcBef>
                <a:spcPct val="20000"/>
              </a:spcBef>
              <a:defRPr/>
            </a:pPr>
            <a:endParaRPr lang="en-US" sz="2800" kern="0" dirty="0">
              <a:latin typeface="Arial Rounded MT Bold" panose="020F0704030504030204" pitchFamily="34" charset="77"/>
              <a:ea typeface="+mn-ea"/>
            </a:endParaRPr>
          </a:p>
        </p:txBody>
      </p:sp>
      <p:pic>
        <p:nvPicPr>
          <p:cNvPr id="31746" name="Picture 2">
            <a:extLst>
              <a:ext uri="{FF2B5EF4-FFF2-40B4-BE49-F238E27FC236}">
                <a16:creationId xmlns:a16="http://schemas.microsoft.com/office/drawing/2014/main" id="{B63E7B9A-0697-9741-9469-3339E711A7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4">
            <a:extLst>
              <a:ext uri="{FF2B5EF4-FFF2-40B4-BE49-F238E27FC236}">
                <a16:creationId xmlns:a16="http://schemas.microsoft.com/office/drawing/2014/main" id="{E6916E83-A71E-3E44-87D6-FB4070397401}"/>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6" name="5-Point Star 5">
            <a:extLst>
              <a:ext uri="{FF2B5EF4-FFF2-40B4-BE49-F238E27FC236}">
                <a16:creationId xmlns:a16="http://schemas.microsoft.com/office/drawing/2014/main" id="{2B87B6AF-F54E-5443-9C77-49B1B1F68150}"/>
              </a:ext>
            </a:extLst>
          </p:cNvPr>
          <p:cNvSpPr/>
          <p:nvPr/>
        </p:nvSpPr>
        <p:spPr>
          <a:xfrm>
            <a:off x="-1476672" y="2204864"/>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9E483C5-5EF5-4742-AA39-37B3F268D2E6}"/>
              </a:ext>
            </a:extLst>
          </p:cNvPr>
          <p:cNvSpPr>
            <a:spLocks noGrp="1" noChangeArrowheads="1"/>
          </p:cNvSpPr>
          <p:nvPr>
            <p:ph type="title"/>
          </p:nvPr>
        </p:nvSpPr>
        <p:spPr>
          <a:xfrm>
            <a:off x="250825" y="1036638"/>
            <a:ext cx="5472113" cy="863600"/>
          </a:xfrm>
        </p:spPr>
        <p:txBody>
          <a:bodyPr>
            <a:normAutofit fontScale="90000"/>
          </a:bodyPr>
          <a:lstStyle/>
          <a:p>
            <a:pPr eaLnBrk="1" fontAlgn="auto" hangingPunct="1">
              <a:spcAft>
                <a:spcPts val="0"/>
              </a:spcAft>
              <a:defRPr/>
            </a:pPr>
            <a:br>
              <a:rPr lang="en-US" altLang="en-US" dirty="0">
                <a:solidFill>
                  <a:srgbClr val="0000FF"/>
                </a:solidFill>
                <a:latin typeface="Arial Rounded MT Bold" panose="020F0704030504030204" pitchFamily="34" charset="77"/>
              </a:rPr>
            </a:br>
            <a:r>
              <a:rPr lang="en-US" altLang="en-US" sz="3200" b="1" dirty="0">
                <a:solidFill>
                  <a:srgbClr val="8BC016"/>
                </a:solidFill>
                <a:latin typeface="Arial Rounded MT Bold" panose="020F0704030504030204" pitchFamily="34" charset="77"/>
              </a:rPr>
              <a:t>Team Hope’s other projects</a:t>
            </a:r>
            <a:br>
              <a:rPr lang="en-US" altLang="en-US" sz="3200"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pic>
        <p:nvPicPr>
          <p:cNvPr id="36866" name="Picture 6">
            <a:extLst>
              <a:ext uri="{FF2B5EF4-FFF2-40B4-BE49-F238E27FC236}">
                <a16:creationId xmlns:a16="http://schemas.microsoft.com/office/drawing/2014/main" id="{04A0073F-E40D-C64E-9AE6-14BE5E688B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1FA4935F-CFE0-1240-ACE5-DE19E3D46A69}"/>
              </a:ext>
            </a:extLst>
          </p:cNvPr>
          <p:cNvSpPr/>
          <p:nvPr/>
        </p:nvSpPr>
        <p:spPr>
          <a:xfrm>
            <a:off x="269296" y="1748051"/>
            <a:ext cx="7993062" cy="4374916"/>
          </a:xfrm>
          <a:prstGeom prst="rect">
            <a:avLst/>
          </a:prstGeom>
        </p:spPr>
        <p:txBody>
          <a:bodyPr>
            <a:spAutoFit/>
          </a:bodyPr>
          <a:lstStyle/>
          <a:p>
            <a:pPr>
              <a:lnSpc>
                <a:spcPct val="150000"/>
              </a:lnSpc>
              <a:spcAft>
                <a:spcPts val="0"/>
              </a:spcAft>
              <a:buClr>
                <a:srgbClr val="F61800"/>
              </a:buClr>
              <a:defRPr/>
            </a:pPr>
            <a:r>
              <a:rPr lang="en-IE" sz="2800" dirty="0">
                <a:solidFill>
                  <a:srgbClr val="4A54AA"/>
                </a:solidFill>
                <a:latin typeface="+mn-lt"/>
              </a:rPr>
              <a:t>Poverty and hunger affect millions of people across the world. Team Hope seeks to provide help to children living in poverty through working with their families and communities to bring lasting </a:t>
            </a:r>
          </a:p>
          <a:p>
            <a:pPr>
              <a:lnSpc>
                <a:spcPct val="150000"/>
              </a:lnSpc>
              <a:spcAft>
                <a:spcPts val="0"/>
              </a:spcAft>
              <a:buClr>
                <a:srgbClr val="F61800"/>
              </a:buClr>
              <a:defRPr/>
            </a:pPr>
            <a:r>
              <a:rPr lang="en-IE" sz="2800" dirty="0">
                <a:solidFill>
                  <a:srgbClr val="4A54AA"/>
                </a:solidFill>
                <a:latin typeface="+mn-lt"/>
              </a:rPr>
              <a:t>change. We work with communities to </a:t>
            </a:r>
          </a:p>
          <a:p>
            <a:pPr>
              <a:lnSpc>
                <a:spcPct val="150000"/>
              </a:lnSpc>
              <a:spcAft>
                <a:spcPts val="0"/>
              </a:spcAft>
              <a:buClr>
                <a:srgbClr val="F61800"/>
              </a:buClr>
              <a:defRPr/>
            </a:pPr>
            <a:r>
              <a:rPr lang="en-IE" sz="2800" dirty="0">
                <a:solidFill>
                  <a:srgbClr val="4A54AA"/>
                </a:solidFill>
                <a:latin typeface="+mn-lt"/>
              </a:rPr>
              <a:t>build real change for a brighter future. </a:t>
            </a:r>
          </a:p>
          <a:p>
            <a:pPr marL="800100" lvl="1" indent="-342900" eaLnBrk="1" fontAlgn="auto" hangingPunct="1">
              <a:lnSpc>
                <a:spcPct val="150000"/>
              </a:lnSpc>
              <a:spcAft>
                <a:spcPts val="0"/>
              </a:spcAft>
              <a:buFontTx/>
              <a:buChar char="-"/>
              <a:defRPr/>
            </a:pPr>
            <a:endParaRPr lang="en-US" sz="2000" spc="-50" dirty="0">
              <a:ea typeface="+mj-ea"/>
              <a:cs typeface="Arial" panose="020B0604020202020204" pitchFamily="34" charset="0"/>
            </a:endParaRPr>
          </a:p>
        </p:txBody>
      </p:sp>
      <p:pic>
        <p:nvPicPr>
          <p:cNvPr id="36868" name="Picture 7" descr="CDP logo full colour">
            <a:extLst>
              <a:ext uri="{FF2B5EF4-FFF2-40B4-BE49-F238E27FC236}">
                <a16:creationId xmlns:a16="http://schemas.microsoft.com/office/drawing/2014/main" id="{B9C498C1-D31D-B74B-AE1E-47028AAAD7B6}"/>
              </a:ext>
            </a:extLst>
          </p:cNvPr>
          <p:cNvPicPr>
            <a:picLocks noChangeAspect="1" noChangeArrowheads="1"/>
          </p:cNvPicPr>
          <p:nvPr/>
        </p:nvPicPr>
        <p:blipFill>
          <a:blip r:embed="rId4">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6396038" y="3789363"/>
            <a:ext cx="2609850" cy="26050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6869" name="TextBox 5">
            <a:extLst>
              <a:ext uri="{FF2B5EF4-FFF2-40B4-BE49-F238E27FC236}">
                <a16:creationId xmlns:a16="http://schemas.microsoft.com/office/drawing/2014/main" id="{61238774-67AB-DE4F-8212-75DD79BEFB24}"/>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Tree>
    <p:extLst>
      <p:ext uri="{BB962C8B-B14F-4D97-AF65-F5344CB8AC3E}">
        <p14:creationId xmlns:p14="http://schemas.microsoft.com/office/powerpoint/2010/main" val="3168367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9E483C5-5EF5-4742-AA39-37B3F268D2E6}"/>
              </a:ext>
            </a:extLst>
          </p:cNvPr>
          <p:cNvSpPr>
            <a:spLocks noGrp="1" noChangeArrowheads="1"/>
          </p:cNvSpPr>
          <p:nvPr>
            <p:ph type="title"/>
          </p:nvPr>
        </p:nvSpPr>
        <p:spPr>
          <a:xfrm>
            <a:off x="250825" y="1036638"/>
            <a:ext cx="5472113" cy="863600"/>
          </a:xfrm>
        </p:spPr>
        <p:txBody>
          <a:bodyPr>
            <a:normAutofit fontScale="90000"/>
          </a:bodyPr>
          <a:lstStyle/>
          <a:p>
            <a:pPr eaLnBrk="1" fontAlgn="auto" hangingPunct="1">
              <a:spcAft>
                <a:spcPts val="0"/>
              </a:spcAft>
              <a:defRPr/>
            </a:pPr>
            <a:br>
              <a:rPr lang="en-US" altLang="en-US" dirty="0">
                <a:solidFill>
                  <a:srgbClr val="0000FF"/>
                </a:solidFill>
                <a:latin typeface="Arial Rounded MT Bold" panose="020F0704030504030204" pitchFamily="34" charset="77"/>
              </a:rPr>
            </a:br>
            <a:r>
              <a:rPr lang="en-US" altLang="en-US" sz="3200" b="1" dirty="0">
                <a:solidFill>
                  <a:srgbClr val="8BC016"/>
                </a:solidFill>
                <a:latin typeface="Arial Rounded MT Bold" panose="020F0704030504030204" pitchFamily="34" charset="77"/>
              </a:rPr>
              <a:t>Team Hope’s other projects</a:t>
            </a:r>
            <a:br>
              <a:rPr lang="en-US" altLang="en-US" sz="3200"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pic>
        <p:nvPicPr>
          <p:cNvPr id="36866" name="Picture 6">
            <a:extLst>
              <a:ext uri="{FF2B5EF4-FFF2-40B4-BE49-F238E27FC236}">
                <a16:creationId xmlns:a16="http://schemas.microsoft.com/office/drawing/2014/main" id="{04A0073F-E40D-C64E-9AE6-14BE5E688B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1FA4935F-CFE0-1240-ACE5-DE19E3D46A69}"/>
              </a:ext>
            </a:extLst>
          </p:cNvPr>
          <p:cNvSpPr/>
          <p:nvPr/>
        </p:nvSpPr>
        <p:spPr>
          <a:xfrm>
            <a:off x="611188" y="1773238"/>
            <a:ext cx="7993062" cy="4836580"/>
          </a:xfrm>
          <a:prstGeom prst="rect">
            <a:avLst/>
          </a:prstGeom>
        </p:spPr>
        <p:txBody>
          <a:bodyPr>
            <a:spAutoFit/>
          </a:bodyPr>
          <a:lstStyle/>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latin typeface="+mn-lt"/>
              </a:rPr>
              <a:t>Supply clean water</a:t>
            </a:r>
          </a:p>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latin typeface="+mn-lt"/>
              </a:rPr>
              <a:t>Provide healthcare</a:t>
            </a:r>
          </a:p>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rPr>
              <a:t>Generate income for those living in poverty</a:t>
            </a:r>
            <a:endParaRPr lang="en-IE" sz="2800" dirty="0">
              <a:solidFill>
                <a:srgbClr val="4A54AA"/>
              </a:solidFill>
              <a:latin typeface="+mn-lt"/>
            </a:endParaRPr>
          </a:p>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latin typeface="+mn-lt"/>
              </a:rPr>
              <a:t>Care for those with HIV/AIDS</a:t>
            </a:r>
          </a:p>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latin typeface="+mn-lt"/>
              </a:rPr>
              <a:t>Provide education</a:t>
            </a:r>
          </a:p>
          <a:p>
            <a:pPr marL="342900" indent="-342900">
              <a:lnSpc>
                <a:spcPct val="150000"/>
              </a:lnSpc>
              <a:spcAft>
                <a:spcPts val="0"/>
              </a:spcAft>
              <a:buClr>
                <a:srgbClr val="F61800"/>
              </a:buClr>
              <a:buFont typeface="Arial" panose="020B0604020202020204" pitchFamily="34" charset="0"/>
              <a:buChar char="•"/>
              <a:defRPr/>
            </a:pPr>
            <a:r>
              <a:rPr lang="en-IE" sz="2800" dirty="0">
                <a:solidFill>
                  <a:srgbClr val="4A54AA"/>
                </a:solidFill>
                <a:latin typeface="+mn-lt"/>
              </a:rPr>
              <a:t>Help communities in need</a:t>
            </a:r>
          </a:p>
          <a:p>
            <a:pPr>
              <a:lnSpc>
                <a:spcPct val="150000"/>
              </a:lnSpc>
              <a:defRPr/>
            </a:pPr>
            <a:r>
              <a:rPr lang="en-IE" sz="2000" dirty="0"/>
              <a:t> </a:t>
            </a:r>
          </a:p>
          <a:p>
            <a:pPr marL="800100" lvl="1" indent="-342900" eaLnBrk="1" fontAlgn="auto" hangingPunct="1">
              <a:lnSpc>
                <a:spcPct val="150000"/>
              </a:lnSpc>
              <a:spcAft>
                <a:spcPts val="0"/>
              </a:spcAft>
              <a:buFontTx/>
              <a:buChar char="-"/>
              <a:defRPr/>
            </a:pPr>
            <a:endParaRPr lang="en-US" sz="2000" spc="-50" dirty="0">
              <a:ea typeface="+mj-ea"/>
              <a:cs typeface="Arial" panose="020B0604020202020204" pitchFamily="34" charset="0"/>
            </a:endParaRPr>
          </a:p>
        </p:txBody>
      </p:sp>
      <p:pic>
        <p:nvPicPr>
          <p:cNvPr id="36868" name="Picture 7" descr="CDP logo full colour">
            <a:extLst>
              <a:ext uri="{FF2B5EF4-FFF2-40B4-BE49-F238E27FC236}">
                <a16:creationId xmlns:a16="http://schemas.microsoft.com/office/drawing/2014/main" id="{B9C498C1-D31D-B74B-AE1E-47028AAAD7B6}"/>
              </a:ext>
            </a:extLst>
          </p:cNvPr>
          <p:cNvPicPr>
            <a:picLocks noChangeAspect="1" noChangeArrowheads="1"/>
          </p:cNvPicPr>
          <p:nvPr/>
        </p:nvPicPr>
        <p:blipFill>
          <a:blip r:embed="rId4">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6396038" y="3789363"/>
            <a:ext cx="2609850" cy="26050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6869" name="TextBox 5">
            <a:extLst>
              <a:ext uri="{FF2B5EF4-FFF2-40B4-BE49-F238E27FC236}">
                <a16:creationId xmlns:a16="http://schemas.microsoft.com/office/drawing/2014/main" id="{61238774-67AB-DE4F-8212-75DD79BEFB24}"/>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9CF1CC-B05F-4C48-AF2D-5B0E95ABDE88}"/>
              </a:ext>
            </a:extLst>
          </p:cNvPr>
          <p:cNvSpPr/>
          <p:nvPr/>
        </p:nvSpPr>
        <p:spPr>
          <a:xfrm>
            <a:off x="293786" y="1952836"/>
            <a:ext cx="4139874" cy="4258986"/>
          </a:xfrm>
          <a:prstGeom prst="rect">
            <a:avLst/>
          </a:prstGeom>
        </p:spPr>
        <p:txBody>
          <a:bodyPr wrap="square">
            <a:spAutoFit/>
          </a:bodyPr>
          <a:lstStyle/>
          <a:p>
            <a:pPr>
              <a:lnSpc>
                <a:spcPct val="140000"/>
              </a:lnSpc>
            </a:pPr>
            <a:r>
              <a:rPr lang="en-IE" altLang="en-US" sz="2800" dirty="0">
                <a:solidFill>
                  <a:srgbClr val="4A54AA"/>
                </a:solidFill>
                <a:latin typeface="+mn-lt"/>
              </a:rPr>
              <a:t>We have provided food packages, through our partners, to families in Eastern Europe.</a:t>
            </a:r>
          </a:p>
          <a:p>
            <a:pPr>
              <a:lnSpc>
                <a:spcPct val="140000"/>
              </a:lnSpc>
            </a:pPr>
            <a:r>
              <a:rPr lang="en-IE" altLang="en-US" sz="2800" dirty="0">
                <a:solidFill>
                  <a:srgbClr val="4A54AA"/>
                </a:solidFill>
                <a:latin typeface="+mn-lt"/>
              </a:rPr>
              <a:t>Families without work were unable to buy food during the pandemic.</a:t>
            </a:r>
          </a:p>
        </p:txBody>
      </p:sp>
      <p:pic>
        <p:nvPicPr>
          <p:cNvPr id="7" name="Content Placeholder 4">
            <a:extLst>
              <a:ext uri="{FF2B5EF4-FFF2-40B4-BE49-F238E27FC236}">
                <a16:creationId xmlns:a16="http://schemas.microsoft.com/office/drawing/2014/main" id="{E8C05AA4-4B97-A04E-98DF-41736B23A121}"/>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6557" r="16486"/>
          <a:stretch/>
        </p:blipFill>
        <p:spPr>
          <a:xfrm>
            <a:off x="4635356" y="10514"/>
            <a:ext cx="5633306" cy="6309320"/>
          </a:xfrm>
        </p:spPr>
      </p:pic>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251520" y="981224"/>
            <a:ext cx="5472113" cy="863600"/>
          </a:xfrm>
        </p:spPr>
        <p:txBody>
          <a:bodyPr>
            <a:normAutofit fontScale="90000"/>
          </a:bodyPr>
          <a:lstStyle/>
          <a:p>
            <a:pPr eaLnBrk="1" fontAlgn="auto" hangingPunct="1">
              <a:spcAft>
                <a:spcPts val="0"/>
              </a:spcAft>
              <a:defRPr/>
            </a:pPr>
            <a:r>
              <a:rPr lang="en-US" altLang="en-US" b="1" dirty="0">
                <a:solidFill>
                  <a:srgbClr val="8BC016"/>
                </a:solidFill>
                <a:effectLst>
                  <a:innerShdw blurRad="63500" dist="50800" dir="18900000">
                    <a:schemeClr val="tx1">
                      <a:alpha val="50000"/>
                    </a:schemeClr>
                  </a:innerShdw>
                </a:effectLst>
                <a:latin typeface="Arial Rounded MT Bold" panose="020F0704030504030204" pitchFamily="34" charset="77"/>
              </a:rPr>
              <a:t>COVID-19 support in Eastern Europe</a:t>
            </a:r>
            <a:endParaRPr lang="en-US" altLang="en-US" sz="2000" dirty="0">
              <a:solidFill>
                <a:schemeClr val="tx1"/>
              </a:solidFill>
              <a:effectLst>
                <a:innerShdw blurRad="63500" dist="50800" dir="18900000">
                  <a:schemeClr val="tx1">
                    <a:alpha val="50000"/>
                  </a:schemeClr>
                </a:innerShdw>
              </a:effectLst>
              <a:latin typeface="Arial Rounded MT Bold" panose="020F0704030504030204" pitchFamily="34" charset="77"/>
            </a:endParaRPr>
          </a:p>
        </p:txBody>
      </p:sp>
    </p:spTree>
    <p:extLst>
      <p:ext uri="{BB962C8B-B14F-4D97-AF65-F5344CB8AC3E}">
        <p14:creationId xmlns:p14="http://schemas.microsoft.com/office/powerpoint/2010/main" val="577223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9CF1CC-B05F-4C48-AF2D-5B0E95ABDE88}"/>
              </a:ext>
            </a:extLst>
          </p:cNvPr>
          <p:cNvSpPr/>
          <p:nvPr/>
        </p:nvSpPr>
        <p:spPr>
          <a:xfrm>
            <a:off x="293786" y="1952836"/>
            <a:ext cx="2949390" cy="3970318"/>
          </a:xfrm>
          <a:prstGeom prst="rect">
            <a:avLst/>
          </a:prstGeom>
        </p:spPr>
        <p:txBody>
          <a:bodyPr wrap="square">
            <a:spAutoFit/>
          </a:bodyPr>
          <a:lstStyle/>
          <a:p>
            <a:r>
              <a:rPr lang="en-IE" sz="2800" dirty="0">
                <a:solidFill>
                  <a:srgbClr val="4A54AA"/>
                </a:solidFill>
                <a:latin typeface="+mn-lt"/>
                <a:ea typeface="ＭＳ Ｐゴシック" pitchFamily="1" charset="-128"/>
              </a:rPr>
              <a:t>Michael </a:t>
            </a:r>
            <a:r>
              <a:rPr lang="en-IE" sz="2800" dirty="0" err="1">
                <a:solidFill>
                  <a:srgbClr val="4A54AA"/>
                </a:solidFill>
                <a:latin typeface="+mn-lt"/>
                <a:ea typeface="ＭＳ Ｐゴシック" pitchFamily="1" charset="-128"/>
              </a:rPr>
              <a:t>Muendo</a:t>
            </a:r>
            <a:r>
              <a:rPr lang="en-IE" sz="2800" dirty="0">
                <a:solidFill>
                  <a:srgbClr val="4A54AA"/>
                </a:solidFill>
                <a:latin typeface="+mn-lt"/>
                <a:ea typeface="ＭＳ Ｐゴシック" pitchFamily="1" charset="-128"/>
              </a:rPr>
              <a:t> his wife and their four children  live in Kenya. When the pandemic began they had very little information about that was going on.</a:t>
            </a:r>
            <a:endParaRPr lang="en-IE" altLang="en-US" sz="2800" dirty="0">
              <a:solidFill>
                <a:srgbClr val="4A54AA"/>
              </a:solidFill>
              <a:latin typeface="+mn-lt"/>
            </a:endParaRPr>
          </a:p>
        </p:txBody>
      </p:sp>
      <p:pic>
        <p:nvPicPr>
          <p:cNvPr id="16" name="Content Placeholder 15">
            <a:extLst>
              <a:ext uri="{FF2B5EF4-FFF2-40B4-BE49-F238E27FC236}">
                <a16:creationId xmlns:a16="http://schemas.microsoft.com/office/drawing/2014/main" id="{FAA73E6C-82D9-374A-A8A9-2B84A42DCE83}"/>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7751" r="27386"/>
          <a:stretch/>
        </p:blipFill>
        <p:spPr>
          <a:xfrm>
            <a:off x="3243176" y="0"/>
            <a:ext cx="5900824" cy="6309320"/>
          </a:xfrm>
        </p:spPr>
      </p:pic>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251520" y="981224"/>
            <a:ext cx="5472113" cy="863600"/>
          </a:xfrm>
        </p:spPr>
        <p:txBody>
          <a:bodyPr>
            <a:normAutofit fontScale="90000"/>
          </a:bodyPr>
          <a:lstStyle/>
          <a:p>
            <a:pPr eaLnBrk="1" fontAlgn="auto" hangingPunct="1">
              <a:spcAft>
                <a:spcPts val="0"/>
              </a:spcAft>
              <a:defRPr/>
            </a:pPr>
            <a:r>
              <a:rPr lang="en-US" altLang="en-US" b="1" dirty="0">
                <a:solidFill>
                  <a:srgbClr val="8BC016"/>
                </a:solidFill>
                <a:effectLst>
                  <a:innerShdw blurRad="63500" dist="50800" dir="18900000">
                    <a:schemeClr val="tx1">
                      <a:alpha val="50000"/>
                    </a:schemeClr>
                  </a:innerShdw>
                </a:effectLst>
                <a:latin typeface="Arial Rounded MT Bold" panose="020F0704030504030204" pitchFamily="34" charset="77"/>
              </a:rPr>
              <a:t>COVID-19 support in Kenya</a:t>
            </a:r>
            <a:endParaRPr lang="en-US" altLang="en-US" sz="2000" dirty="0">
              <a:solidFill>
                <a:schemeClr val="tx1"/>
              </a:solidFill>
              <a:effectLst>
                <a:innerShdw blurRad="63500" dist="50800" dir="18900000">
                  <a:schemeClr val="tx1">
                    <a:alpha val="50000"/>
                  </a:schemeClr>
                </a:innerShdw>
              </a:effectLst>
              <a:latin typeface="Arial Rounded MT Bold" panose="020F0704030504030204" pitchFamily="34" charset="77"/>
            </a:endParaRPr>
          </a:p>
        </p:txBody>
      </p:sp>
    </p:spTree>
    <p:extLst>
      <p:ext uri="{BB962C8B-B14F-4D97-AF65-F5344CB8AC3E}">
        <p14:creationId xmlns:p14="http://schemas.microsoft.com/office/powerpoint/2010/main" val="1979756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251520" y="981224"/>
            <a:ext cx="7704856" cy="863600"/>
          </a:xfrm>
        </p:spPr>
        <p:txBody>
          <a:bodyPr>
            <a:normAutofit fontScale="90000"/>
          </a:bodyPr>
          <a:lstStyle/>
          <a:p>
            <a:pPr eaLnBrk="1" fontAlgn="auto" hangingPunct="1">
              <a:spcAft>
                <a:spcPts val="0"/>
              </a:spcAft>
              <a:defRPr/>
            </a:pPr>
            <a:r>
              <a:rPr lang="en-US" altLang="en-US" b="1" dirty="0">
                <a:solidFill>
                  <a:srgbClr val="8BC016"/>
                </a:solidFill>
                <a:effectLst>
                  <a:innerShdw blurRad="63500" dist="50800" dir="18900000">
                    <a:schemeClr val="tx1">
                      <a:alpha val="50000"/>
                    </a:schemeClr>
                  </a:innerShdw>
                </a:effectLst>
                <a:latin typeface="Arial Rounded MT Bold" panose="020F0704030504030204" pitchFamily="34" charset="77"/>
              </a:rPr>
              <a:t>COVID-19 support in Kenya</a:t>
            </a:r>
            <a:endParaRPr lang="en-US" altLang="en-US" sz="2000" dirty="0">
              <a:solidFill>
                <a:schemeClr val="tx1"/>
              </a:solidFill>
              <a:effectLst>
                <a:innerShdw blurRad="63500" dist="50800" dir="18900000">
                  <a:schemeClr val="tx1">
                    <a:alpha val="50000"/>
                  </a:schemeClr>
                </a:innerShdw>
              </a:effectLst>
              <a:latin typeface="Arial Rounded MT Bold" panose="020F0704030504030204" pitchFamily="34" charset="77"/>
            </a:endParaRPr>
          </a:p>
        </p:txBody>
      </p:sp>
      <p:pic>
        <p:nvPicPr>
          <p:cNvPr id="3" name="Picture 2">
            <a:extLst>
              <a:ext uri="{FF2B5EF4-FFF2-40B4-BE49-F238E27FC236}">
                <a16:creationId xmlns:a16="http://schemas.microsoft.com/office/drawing/2014/main" id="{8DD42733-5EF6-CE4D-8BC4-F32937DD22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572000" y="2894844"/>
            <a:ext cx="4552635" cy="3414476"/>
          </a:xfrm>
          <a:prstGeom prst="rect">
            <a:avLst/>
          </a:prstGeom>
        </p:spPr>
      </p:pic>
      <p:pic>
        <p:nvPicPr>
          <p:cNvPr id="5" name="Picture 4">
            <a:extLst>
              <a:ext uri="{FF2B5EF4-FFF2-40B4-BE49-F238E27FC236}">
                <a16:creationId xmlns:a16="http://schemas.microsoft.com/office/drawing/2014/main" id="{6F9F20FB-D727-2B41-8C7E-2E80B1751C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2894844"/>
            <a:ext cx="4561539" cy="3421154"/>
          </a:xfrm>
          <a:prstGeom prst="rect">
            <a:avLst/>
          </a:prstGeom>
        </p:spPr>
      </p:pic>
      <p:sp>
        <p:nvSpPr>
          <p:cNvPr id="9" name="Content Placeholder 8">
            <a:extLst>
              <a:ext uri="{FF2B5EF4-FFF2-40B4-BE49-F238E27FC236}">
                <a16:creationId xmlns:a16="http://schemas.microsoft.com/office/drawing/2014/main" id="{908E353F-14F1-CD41-ABF0-B9530AE34905}"/>
              </a:ext>
            </a:extLst>
          </p:cNvPr>
          <p:cNvSpPr>
            <a:spLocks noGrp="1"/>
          </p:cNvSpPr>
          <p:nvPr>
            <p:ph idx="1"/>
          </p:nvPr>
        </p:nvSpPr>
        <p:spPr>
          <a:xfrm>
            <a:off x="408120" y="1844824"/>
            <a:ext cx="7543800" cy="4022725"/>
          </a:xfrm>
        </p:spPr>
        <p:txBody>
          <a:bodyPr/>
          <a:lstStyle/>
          <a:p>
            <a:r>
              <a:rPr lang="en-IE" sz="2800" dirty="0">
                <a:solidFill>
                  <a:srgbClr val="4A54AA"/>
                </a:solidFill>
                <a:ea typeface="ＭＳ Ｐゴシック" pitchFamily="1" charset="-128"/>
              </a:rPr>
              <a:t>COVID-19 public awareness campaign in rural Kenya</a:t>
            </a:r>
          </a:p>
        </p:txBody>
      </p:sp>
    </p:spTree>
    <p:extLst>
      <p:ext uri="{BB962C8B-B14F-4D97-AF65-F5344CB8AC3E}">
        <p14:creationId xmlns:p14="http://schemas.microsoft.com/office/powerpoint/2010/main" val="3385853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9E483C5-5EF5-4742-AA39-37B3F268D2E6}"/>
              </a:ext>
            </a:extLst>
          </p:cNvPr>
          <p:cNvSpPr>
            <a:spLocks noGrp="1" noChangeArrowheads="1"/>
          </p:cNvSpPr>
          <p:nvPr>
            <p:ph type="title"/>
          </p:nvPr>
        </p:nvSpPr>
        <p:spPr>
          <a:xfrm>
            <a:off x="250825" y="1036638"/>
            <a:ext cx="5472113" cy="863600"/>
          </a:xfrm>
        </p:spPr>
        <p:txBody>
          <a:bodyPr>
            <a:normAutofit fontScale="90000"/>
          </a:bodyPr>
          <a:lstStyle/>
          <a:p>
            <a:pPr eaLnBrk="1" fontAlgn="auto" hangingPunct="1">
              <a:spcAft>
                <a:spcPts val="0"/>
              </a:spcAft>
              <a:defRPr/>
            </a:pPr>
            <a:br>
              <a:rPr lang="en-US" altLang="en-US" dirty="0">
                <a:solidFill>
                  <a:srgbClr val="0000FF"/>
                </a:solidFill>
                <a:latin typeface="Arial Rounded MT Bold" panose="020F0704030504030204" pitchFamily="34" charset="77"/>
              </a:rPr>
            </a:br>
            <a:r>
              <a:rPr lang="en-US" altLang="en-US" sz="3200" b="1" dirty="0">
                <a:solidFill>
                  <a:srgbClr val="8BC016"/>
                </a:solidFill>
                <a:latin typeface="Arial Rounded MT Bold" panose="020F0704030504030204" pitchFamily="34" charset="77"/>
              </a:rPr>
              <a:t>Education in Malawi</a:t>
            </a:r>
            <a:br>
              <a:rPr lang="en-US" altLang="en-US" sz="3200"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pic>
        <p:nvPicPr>
          <p:cNvPr id="36866" name="Picture 6">
            <a:extLst>
              <a:ext uri="{FF2B5EF4-FFF2-40B4-BE49-F238E27FC236}">
                <a16:creationId xmlns:a16="http://schemas.microsoft.com/office/drawing/2014/main" id="{04A0073F-E40D-C64E-9AE6-14BE5E688B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1FA4935F-CFE0-1240-ACE5-DE19E3D46A69}"/>
              </a:ext>
            </a:extLst>
          </p:cNvPr>
          <p:cNvSpPr/>
          <p:nvPr/>
        </p:nvSpPr>
        <p:spPr>
          <a:xfrm>
            <a:off x="269296" y="1748051"/>
            <a:ext cx="4374712" cy="4805803"/>
          </a:xfrm>
          <a:prstGeom prst="rect">
            <a:avLst/>
          </a:prstGeom>
        </p:spPr>
        <p:txBody>
          <a:bodyPr wrap="square">
            <a:spAutoFit/>
          </a:bodyPr>
          <a:lstStyle/>
          <a:p>
            <a:r>
              <a:rPr lang="en-IE" sz="2800" dirty="0">
                <a:solidFill>
                  <a:srgbClr val="4A54AA"/>
                </a:solidFill>
                <a:latin typeface="+mn-lt"/>
                <a:ea typeface="ＭＳ Ｐゴシック" pitchFamily="1" charset="-128"/>
              </a:rPr>
              <a:t>In areas of poverty in Malawi, children face many difficulties as they grow up, especially during their first 5 years. </a:t>
            </a:r>
          </a:p>
          <a:p>
            <a:r>
              <a:rPr lang="en-IE" sz="2800" dirty="0">
                <a:solidFill>
                  <a:srgbClr val="4A54AA"/>
                </a:solidFill>
                <a:latin typeface="+mn-lt"/>
                <a:ea typeface="ＭＳ Ｐゴシック" pitchFamily="1" charset="-128"/>
              </a:rPr>
              <a:t>If they get support at this age then it can have a lasting impact throughout their lives by giving them a good head start.</a:t>
            </a:r>
          </a:p>
          <a:p>
            <a:pPr marL="800100" lvl="1" indent="-342900" eaLnBrk="1" fontAlgn="auto" hangingPunct="1">
              <a:lnSpc>
                <a:spcPct val="150000"/>
              </a:lnSpc>
              <a:spcAft>
                <a:spcPts val="0"/>
              </a:spcAft>
              <a:buFontTx/>
              <a:buChar char="-"/>
              <a:defRPr/>
            </a:pPr>
            <a:endParaRPr lang="en-US" sz="2000" spc="-50" dirty="0">
              <a:ea typeface="+mj-ea"/>
              <a:cs typeface="Arial" panose="020B0604020202020204" pitchFamily="34" charset="0"/>
            </a:endParaRPr>
          </a:p>
        </p:txBody>
      </p:sp>
      <p:sp>
        <p:nvSpPr>
          <p:cNvPr id="36869" name="TextBox 5">
            <a:extLst>
              <a:ext uri="{FF2B5EF4-FFF2-40B4-BE49-F238E27FC236}">
                <a16:creationId xmlns:a16="http://schemas.microsoft.com/office/drawing/2014/main" id="{61238774-67AB-DE4F-8212-75DD79BEFB24}"/>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pic>
        <p:nvPicPr>
          <p:cNvPr id="4" name="Picture 3">
            <a:extLst>
              <a:ext uri="{FF2B5EF4-FFF2-40B4-BE49-F238E27FC236}">
                <a16:creationId xmlns:a16="http://schemas.microsoft.com/office/drawing/2014/main" id="{C75B4275-B105-E646-BF27-F4046C5D3A6E}"/>
              </a:ext>
            </a:extLst>
          </p:cNvPr>
          <p:cNvPicPr>
            <a:picLocks noChangeAspect="1"/>
          </p:cNvPicPr>
          <p:nvPr/>
        </p:nvPicPr>
        <p:blipFill rotWithShape="1">
          <a:blip r:embed="rId4">
            <a:extLst>
              <a:ext uri="{28A0092B-C50C-407E-A947-70E740481C1C}">
                <a14:useLocalDpi xmlns:a14="http://schemas.microsoft.com/office/drawing/2010/main" val="0"/>
              </a:ext>
            </a:extLst>
          </a:blip>
          <a:srcRect l="46063"/>
          <a:stretch/>
        </p:blipFill>
        <p:spPr>
          <a:xfrm>
            <a:off x="4572000" y="7993"/>
            <a:ext cx="4572000" cy="6342545"/>
          </a:xfrm>
          <a:prstGeom prst="rect">
            <a:avLst/>
          </a:prstGeom>
        </p:spPr>
      </p:pic>
    </p:spTree>
    <p:extLst>
      <p:ext uri="{BB962C8B-B14F-4D97-AF65-F5344CB8AC3E}">
        <p14:creationId xmlns:p14="http://schemas.microsoft.com/office/powerpoint/2010/main" val="4125126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lstStyle/>
          <a:p>
            <a:pPr>
              <a:defRPr/>
            </a:pPr>
            <a:r>
              <a:rPr lang="en-US" dirty="0">
                <a:solidFill>
                  <a:srgbClr val="FF0000"/>
                </a:solidFill>
                <a:latin typeface="Dosis" panose="02010503020202060003" pitchFamily="2" charset="77"/>
              </a:rPr>
              <a:t>Christmas Shoebox Appeal</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US" sz="2800" b="1" dirty="0">
                <a:solidFill>
                  <a:srgbClr val="4A54AA"/>
                </a:solidFill>
              </a:rPr>
              <a:t>Poverty</a:t>
            </a:r>
            <a:r>
              <a:rPr lang="en-US" sz="2800" dirty="0">
                <a:solidFill>
                  <a:srgbClr val="4A54AA"/>
                </a:solidFill>
              </a:rPr>
              <a:t> is where a person doesn’t have and can’t get enough money for their basic needs like food, shelter (a home) and education (school). Poverty can be caused by wars, climate change, people not having enough rights and inequality.</a:t>
            </a: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4424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9CF1CC-B05F-4C48-AF2D-5B0E95ABDE88}"/>
              </a:ext>
            </a:extLst>
          </p:cNvPr>
          <p:cNvSpPr/>
          <p:nvPr/>
        </p:nvSpPr>
        <p:spPr>
          <a:xfrm>
            <a:off x="4646644" y="1844824"/>
            <a:ext cx="4139874" cy="3785652"/>
          </a:xfrm>
          <a:prstGeom prst="rect">
            <a:avLst/>
          </a:prstGeom>
        </p:spPr>
        <p:txBody>
          <a:bodyPr wrap="square">
            <a:spAutoFit/>
          </a:bodyPr>
          <a:lstStyle/>
          <a:p>
            <a:pPr algn="r"/>
            <a:r>
              <a:rPr lang="en-IE" dirty="0">
                <a:solidFill>
                  <a:srgbClr val="4A54AA"/>
                </a:solidFill>
                <a:latin typeface="+mn-lt"/>
              </a:rPr>
              <a:t>”I am a farmer but I have no land to cultivate which belongs to me…the training that I’ve just followed will allow me to do another activity of trade like buying vegetables and bananas [to sell]. I will also educate my neighbours so that we can form a village savings and loan association”</a:t>
            </a:r>
            <a:endParaRPr lang="en-IE" sz="2800" dirty="0">
              <a:solidFill>
                <a:srgbClr val="4A54AA"/>
              </a:solidFill>
              <a:latin typeface="+mn-lt"/>
            </a:endParaRPr>
          </a:p>
        </p:txBody>
      </p:sp>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3347864" y="1124744"/>
            <a:ext cx="5472113" cy="863600"/>
          </a:xfrm>
        </p:spPr>
        <p:txBody>
          <a:bodyPr>
            <a:normAutofit fontScale="90000"/>
          </a:bodyPr>
          <a:lstStyle/>
          <a:p>
            <a:pPr algn="r" eaLnBrk="1" fontAlgn="auto" hangingPunct="1">
              <a:spcAft>
                <a:spcPts val="0"/>
              </a:spcAft>
              <a:defRPr/>
            </a:pPr>
            <a:r>
              <a:rPr lang="en-US" altLang="en-US" b="1" dirty="0">
                <a:solidFill>
                  <a:srgbClr val="8BC016"/>
                </a:solidFill>
                <a:latin typeface="Arial Rounded MT Bold" panose="020F0704030504030204" pitchFamily="34" charset="77"/>
              </a:rPr>
              <a:t>Nana in Burundi</a:t>
            </a:r>
            <a:br>
              <a:rPr lang="en-US" altLang="en-US"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pic>
        <p:nvPicPr>
          <p:cNvPr id="5" name="Picture 4">
            <a:extLst>
              <a:ext uri="{FF2B5EF4-FFF2-40B4-BE49-F238E27FC236}">
                <a16:creationId xmlns:a16="http://schemas.microsoft.com/office/drawing/2014/main" id="{E9ECA2A2-1F01-3E42-AB9B-95A99068F0A0}"/>
              </a:ext>
            </a:extLst>
          </p:cNvPr>
          <p:cNvPicPr>
            <a:picLocks noChangeAspect="1"/>
          </p:cNvPicPr>
          <p:nvPr/>
        </p:nvPicPr>
        <p:blipFill rotWithShape="1">
          <a:blip r:embed="rId3">
            <a:extLst>
              <a:ext uri="{28A0092B-C50C-407E-A947-70E740481C1C}">
                <a14:useLocalDpi xmlns:a14="http://schemas.microsoft.com/office/drawing/2010/main" val="0"/>
              </a:ext>
            </a:extLst>
          </a:blip>
          <a:srcRect r="51781" b="8000"/>
          <a:stretch/>
        </p:blipFill>
        <p:spPr>
          <a:xfrm>
            <a:off x="0" y="0"/>
            <a:ext cx="4409170" cy="63093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9CF1CC-B05F-4C48-AF2D-5B0E95ABDE88}"/>
              </a:ext>
            </a:extLst>
          </p:cNvPr>
          <p:cNvSpPr/>
          <p:nvPr/>
        </p:nvSpPr>
        <p:spPr>
          <a:xfrm>
            <a:off x="4139952" y="1844824"/>
            <a:ext cx="4646566" cy="4493538"/>
          </a:xfrm>
          <a:prstGeom prst="rect">
            <a:avLst/>
          </a:prstGeom>
        </p:spPr>
        <p:txBody>
          <a:bodyPr wrap="square">
            <a:spAutoFit/>
          </a:bodyPr>
          <a:lstStyle/>
          <a:p>
            <a:pPr algn="r"/>
            <a:r>
              <a:rPr lang="en-IE" sz="2600" dirty="0">
                <a:solidFill>
                  <a:srgbClr val="4A54AA"/>
                </a:solidFill>
                <a:latin typeface="+mn-lt"/>
              </a:rPr>
              <a:t>“ I did not know how to do the activity that can give me money. I was only farming and this activity cannot satisfy all the needs in the family. But thanks to the teachings that I have just received, I will participate in the village savings and loan association …and my family’s living conditions will be improved.”</a:t>
            </a:r>
          </a:p>
        </p:txBody>
      </p:sp>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3347864" y="1124744"/>
            <a:ext cx="5472113" cy="863600"/>
          </a:xfrm>
        </p:spPr>
        <p:txBody>
          <a:bodyPr>
            <a:normAutofit fontScale="90000"/>
          </a:bodyPr>
          <a:lstStyle/>
          <a:p>
            <a:pPr algn="r" eaLnBrk="1" fontAlgn="auto" hangingPunct="1">
              <a:spcAft>
                <a:spcPts val="0"/>
              </a:spcAft>
              <a:defRPr/>
            </a:pPr>
            <a:r>
              <a:rPr lang="en-US" altLang="en-US" b="1" dirty="0" err="1">
                <a:solidFill>
                  <a:srgbClr val="8BC016"/>
                </a:solidFill>
                <a:latin typeface="Arial Rounded MT Bold" panose="020F0704030504030204" pitchFamily="34" charset="77"/>
              </a:rPr>
              <a:t>Kella</a:t>
            </a:r>
            <a:r>
              <a:rPr lang="en-US" altLang="en-US" b="1" dirty="0">
                <a:solidFill>
                  <a:srgbClr val="8BC016"/>
                </a:solidFill>
                <a:latin typeface="Arial Rounded MT Bold" panose="020F0704030504030204" pitchFamily="34" charset="77"/>
              </a:rPr>
              <a:t> in Burundi</a:t>
            </a:r>
            <a:br>
              <a:rPr lang="en-US" altLang="en-US"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pic>
        <p:nvPicPr>
          <p:cNvPr id="3" name="Picture 2">
            <a:extLst>
              <a:ext uri="{FF2B5EF4-FFF2-40B4-BE49-F238E27FC236}">
                <a16:creationId xmlns:a16="http://schemas.microsoft.com/office/drawing/2014/main" id="{1F66ED94-A635-4D40-9D54-C39BFB5C6828}"/>
              </a:ext>
            </a:extLst>
          </p:cNvPr>
          <p:cNvPicPr>
            <a:picLocks noChangeAspect="1"/>
          </p:cNvPicPr>
          <p:nvPr/>
        </p:nvPicPr>
        <p:blipFill rotWithShape="1">
          <a:blip r:embed="rId3">
            <a:extLst>
              <a:ext uri="{28A0092B-C50C-407E-A947-70E740481C1C}">
                <a14:useLocalDpi xmlns:a14="http://schemas.microsoft.com/office/drawing/2010/main" val="0"/>
              </a:ext>
            </a:extLst>
          </a:blip>
          <a:srcRect l="21651" r="3544" b="7577"/>
          <a:stretch/>
        </p:blipFill>
        <p:spPr>
          <a:xfrm>
            <a:off x="-2843011" y="0"/>
            <a:ext cx="6840265" cy="6338362"/>
          </a:xfrm>
          <a:prstGeom prst="rect">
            <a:avLst/>
          </a:prstGeom>
        </p:spPr>
      </p:pic>
    </p:spTree>
    <p:extLst>
      <p:ext uri="{BB962C8B-B14F-4D97-AF65-F5344CB8AC3E}">
        <p14:creationId xmlns:p14="http://schemas.microsoft.com/office/powerpoint/2010/main" val="14985311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CD8498-C278-FA41-BCDF-9DE99E87B845}"/>
              </a:ext>
            </a:extLst>
          </p:cNvPr>
          <p:cNvPicPr>
            <a:picLocks noChangeAspect="1"/>
          </p:cNvPicPr>
          <p:nvPr/>
        </p:nvPicPr>
        <p:blipFill rotWithShape="1">
          <a:blip r:embed="rId3">
            <a:extLst>
              <a:ext uri="{28A0092B-C50C-407E-A947-70E740481C1C}">
                <a14:useLocalDpi xmlns:a14="http://schemas.microsoft.com/office/drawing/2010/main" val="0"/>
              </a:ext>
            </a:extLst>
          </a:blip>
          <a:srcRect r="8128"/>
          <a:stretch/>
        </p:blipFill>
        <p:spPr>
          <a:xfrm rot="5400000">
            <a:off x="3706511" y="865488"/>
            <a:ext cx="6309322" cy="4578345"/>
          </a:xfrm>
          <a:prstGeom prst="rect">
            <a:avLst/>
          </a:prstGeom>
        </p:spPr>
      </p:pic>
      <p:sp>
        <p:nvSpPr>
          <p:cNvPr id="6" name="Rectangle 5">
            <a:extLst>
              <a:ext uri="{FF2B5EF4-FFF2-40B4-BE49-F238E27FC236}">
                <a16:creationId xmlns:a16="http://schemas.microsoft.com/office/drawing/2014/main" id="{169CF1CC-B05F-4C48-AF2D-5B0E95ABDE88}"/>
              </a:ext>
            </a:extLst>
          </p:cNvPr>
          <p:cNvSpPr/>
          <p:nvPr/>
        </p:nvSpPr>
        <p:spPr>
          <a:xfrm>
            <a:off x="269296" y="1748051"/>
            <a:ext cx="4139874" cy="3539430"/>
          </a:xfrm>
          <a:prstGeom prst="rect">
            <a:avLst/>
          </a:prstGeom>
        </p:spPr>
        <p:txBody>
          <a:bodyPr wrap="square">
            <a:spAutoFit/>
          </a:bodyPr>
          <a:lstStyle/>
          <a:p>
            <a:r>
              <a:rPr lang="en-IE" sz="2800" dirty="0">
                <a:solidFill>
                  <a:srgbClr val="4A54AA"/>
                </a:solidFill>
                <a:latin typeface="+mn-lt"/>
              </a:rPr>
              <a:t>“Before I got water I had many problems. We tried to cut trees to make charcoal and had to travel far to the towns to sell it,”</a:t>
            </a:r>
          </a:p>
          <a:p>
            <a:endParaRPr lang="en-IE" sz="2800" dirty="0">
              <a:solidFill>
                <a:srgbClr val="4A54AA"/>
              </a:solidFill>
              <a:latin typeface="+mn-lt"/>
            </a:endParaRPr>
          </a:p>
          <a:p>
            <a:r>
              <a:rPr lang="en-IE" sz="2800" dirty="0">
                <a:solidFill>
                  <a:srgbClr val="4A54AA"/>
                </a:solidFill>
                <a:latin typeface="+mn-lt"/>
              </a:rPr>
              <a:t>“After we got water it has changed my life”</a:t>
            </a:r>
          </a:p>
        </p:txBody>
      </p:sp>
      <p:sp>
        <p:nvSpPr>
          <p:cNvPr id="8" name="Rectangle 2">
            <a:extLst>
              <a:ext uri="{FF2B5EF4-FFF2-40B4-BE49-F238E27FC236}">
                <a16:creationId xmlns:a16="http://schemas.microsoft.com/office/drawing/2014/main" id="{CED09E75-6A7C-BB45-B145-E8004581128A}"/>
              </a:ext>
            </a:extLst>
          </p:cNvPr>
          <p:cNvSpPr>
            <a:spLocks noGrp="1" noChangeArrowheads="1"/>
          </p:cNvSpPr>
          <p:nvPr>
            <p:ph type="title"/>
          </p:nvPr>
        </p:nvSpPr>
        <p:spPr>
          <a:xfrm>
            <a:off x="250825" y="1036638"/>
            <a:ext cx="5472113" cy="863600"/>
          </a:xfrm>
        </p:spPr>
        <p:txBody>
          <a:bodyPr>
            <a:normAutofit fontScale="90000"/>
          </a:bodyPr>
          <a:lstStyle/>
          <a:p>
            <a:pPr eaLnBrk="1" fontAlgn="auto" hangingPunct="1">
              <a:spcAft>
                <a:spcPts val="0"/>
              </a:spcAft>
              <a:defRPr/>
            </a:pPr>
            <a:br>
              <a:rPr lang="en-US" altLang="en-US" dirty="0">
                <a:solidFill>
                  <a:srgbClr val="0000FF"/>
                </a:solidFill>
                <a:latin typeface="Arial Rounded MT Bold" panose="020F0704030504030204" pitchFamily="34" charset="77"/>
              </a:rPr>
            </a:br>
            <a:r>
              <a:rPr lang="en-US" altLang="en-US" b="1" dirty="0">
                <a:solidFill>
                  <a:srgbClr val="8BC016"/>
                </a:solidFill>
                <a:latin typeface="Arial Rounded MT Bold" panose="020F0704030504030204" pitchFamily="34" charset="77"/>
              </a:rPr>
              <a:t>Agnes in Kenya</a:t>
            </a:r>
            <a:br>
              <a:rPr lang="en-US" altLang="en-US" dirty="0">
                <a:solidFill>
                  <a:srgbClr val="8BC016"/>
                </a:solidFill>
                <a:latin typeface="Arial Rounded MT Bold" panose="020F0704030504030204" pitchFamily="34" charset="77"/>
              </a:rPr>
            </a:br>
            <a:endParaRPr lang="en-US" altLang="en-US" sz="2000" dirty="0">
              <a:solidFill>
                <a:schemeClr val="tx1"/>
              </a:solidFill>
              <a:latin typeface="Arial Rounded MT Bold" panose="020F0704030504030204" pitchFamily="34" charset="77"/>
            </a:endParaRPr>
          </a:p>
        </p:txBody>
      </p:sp>
    </p:spTree>
    <p:extLst>
      <p:ext uri="{BB962C8B-B14F-4D97-AF65-F5344CB8AC3E}">
        <p14:creationId xmlns:p14="http://schemas.microsoft.com/office/powerpoint/2010/main" val="241051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F14C88-9FB1-EA4F-AAC5-10F2DB7E0916}"/>
              </a:ext>
            </a:extLst>
          </p:cNvPr>
          <p:cNvSpPr>
            <a:spLocks noGrp="1" noChangeArrowheads="1"/>
          </p:cNvSpPr>
          <p:nvPr>
            <p:ph type="title"/>
          </p:nvPr>
        </p:nvSpPr>
        <p:spPr>
          <a:xfrm>
            <a:off x="250825" y="1036638"/>
            <a:ext cx="5472113" cy="863600"/>
          </a:xfrm>
        </p:spPr>
        <p:txBody>
          <a:bodyPr>
            <a:noAutofit/>
          </a:bodyPr>
          <a:lstStyle/>
          <a:p>
            <a:pPr eaLnBrk="1" fontAlgn="auto" hangingPunct="1">
              <a:spcAft>
                <a:spcPts val="0"/>
              </a:spcAft>
              <a:defRPr/>
            </a:pPr>
            <a:br>
              <a:rPr lang="en-US" altLang="en-US" dirty="0">
                <a:solidFill>
                  <a:srgbClr val="0000FF"/>
                </a:solidFill>
                <a:latin typeface="Arial" panose="020B0604020202020204" pitchFamily="34" charset="0"/>
                <a:cs typeface="Arial" panose="020B0604020202020204" pitchFamily="34" charset="0"/>
              </a:rPr>
            </a:br>
            <a:r>
              <a:rPr lang="en-US" altLang="en-US" sz="3600" b="1" dirty="0">
                <a:solidFill>
                  <a:srgbClr val="8BC016"/>
                </a:solidFill>
                <a:latin typeface="Arial" panose="020B0604020202020204" pitchFamily="34" charset="0"/>
                <a:cs typeface="Arial" panose="020B0604020202020204" pitchFamily="34" charset="0"/>
              </a:rPr>
              <a:t>Team Hope</a:t>
            </a:r>
            <a:br>
              <a:rPr lang="en-US" altLang="en-US" sz="3600" dirty="0">
                <a:solidFill>
                  <a:srgbClr val="8BC016"/>
                </a:solidFill>
                <a:latin typeface="Arial" panose="020B0604020202020204" pitchFamily="34" charset="0"/>
                <a:cs typeface="Arial" panose="020B0604020202020204" pitchFamily="34" charset="0"/>
              </a:rPr>
            </a:br>
            <a:endParaRPr lang="en-US" altLang="en-US" sz="2400" dirty="0">
              <a:solidFill>
                <a:schemeClr val="tx1"/>
              </a:solidFill>
              <a:latin typeface="Arial" panose="020B0604020202020204" pitchFamily="34" charset="0"/>
              <a:cs typeface="Arial" panose="020B0604020202020204" pitchFamily="34" charset="0"/>
            </a:endParaRPr>
          </a:p>
        </p:txBody>
      </p:sp>
      <p:pic>
        <p:nvPicPr>
          <p:cNvPr id="52226" name="Picture 6">
            <a:extLst>
              <a:ext uri="{FF2B5EF4-FFF2-40B4-BE49-F238E27FC236}">
                <a16:creationId xmlns:a16="http://schemas.microsoft.com/office/drawing/2014/main" id="{94786CBF-C975-2240-A4D4-0D604A8B335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1">
            <a:extLst>
              <a:ext uri="{FF2B5EF4-FFF2-40B4-BE49-F238E27FC236}">
                <a16:creationId xmlns:a16="http://schemas.microsoft.com/office/drawing/2014/main" id="{DCF327FF-5200-3A44-8D39-AD77505CCBBA}"/>
              </a:ext>
            </a:extLst>
          </p:cNvPr>
          <p:cNvSpPr>
            <a:spLocks noChangeArrowheads="1"/>
          </p:cNvSpPr>
          <p:nvPr/>
        </p:nvSpPr>
        <p:spPr bwMode="auto">
          <a:xfrm>
            <a:off x="1763688" y="4378862"/>
            <a:ext cx="53276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200000"/>
              </a:lnSpc>
            </a:pPr>
            <a:r>
              <a:rPr lang="en-IE" altLang="en-US" sz="2800" dirty="0">
                <a:solidFill>
                  <a:srgbClr val="4A54AA"/>
                </a:solidFill>
                <a:latin typeface="+mn-lt"/>
                <a:cs typeface="Arial" panose="020B0604020202020204" pitchFamily="34" charset="0"/>
              </a:rPr>
              <a:t>Team Hope</a:t>
            </a:r>
          </a:p>
          <a:p>
            <a:pPr algn="ctr"/>
            <a:r>
              <a:rPr lang="en-IE" altLang="en-US" sz="2800" dirty="0">
                <a:solidFill>
                  <a:srgbClr val="4A54AA"/>
                </a:solidFill>
                <a:latin typeface="+mn-lt"/>
                <a:cs typeface="Arial" panose="020B0604020202020204" pitchFamily="34" charset="0"/>
              </a:rPr>
              <a:t>#</a:t>
            </a:r>
            <a:r>
              <a:rPr lang="en-IE" altLang="en-US" sz="2800" dirty="0" err="1">
                <a:solidFill>
                  <a:srgbClr val="4A54AA"/>
                </a:solidFill>
                <a:latin typeface="+mn-lt"/>
                <a:cs typeface="Arial" panose="020B0604020202020204" pitchFamily="34" charset="0"/>
              </a:rPr>
              <a:t>ChristmasShoeboxAppeal</a:t>
            </a:r>
            <a:endParaRPr lang="en-IE" altLang="en-US" sz="2800" dirty="0">
              <a:solidFill>
                <a:srgbClr val="4A54AA"/>
              </a:solidFill>
              <a:latin typeface="+mn-lt"/>
              <a:cs typeface="Arial" panose="020B0604020202020204" pitchFamily="34" charset="0"/>
            </a:endParaRPr>
          </a:p>
        </p:txBody>
      </p:sp>
      <p:sp>
        <p:nvSpPr>
          <p:cNvPr id="52232" name="TextBox 8">
            <a:extLst>
              <a:ext uri="{FF2B5EF4-FFF2-40B4-BE49-F238E27FC236}">
                <a16:creationId xmlns:a16="http://schemas.microsoft.com/office/drawing/2014/main" id="{CD13C384-D342-9B43-A7F7-45F3C6028760}"/>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err="1">
                <a:solidFill>
                  <a:schemeClr val="bg1"/>
                </a:solidFill>
                <a:latin typeface="Dosis" panose="02010503020202060003" pitchFamily="2" charset="77"/>
              </a:rPr>
              <a:t>www.TeamHope.ie</a:t>
            </a:r>
            <a:endParaRPr lang="en-US" altLang="en-US" dirty="0">
              <a:solidFill>
                <a:schemeClr val="bg1"/>
              </a:solidFill>
              <a:latin typeface="Dosis" panose="02010503020202060003" pitchFamily="2" charset="77"/>
            </a:endParaRPr>
          </a:p>
          <a:p>
            <a:endParaRPr lang="en-US" altLang="en-US" dirty="0">
              <a:solidFill>
                <a:schemeClr val="bg1"/>
              </a:solidFill>
            </a:endParaRPr>
          </a:p>
        </p:txBody>
      </p:sp>
      <p:pic>
        <p:nvPicPr>
          <p:cNvPr id="3" name="Picture 2">
            <a:extLst>
              <a:ext uri="{FF2B5EF4-FFF2-40B4-BE49-F238E27FC236}">
                <a16:creationId xmlns:a16="http://schemas.microsoft.com/office/drawing/2014/main" id="{54F67D88-140A-F949-8C51-65C8EAC6DC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88664"/>
            <a:ext cx="9052362" cy="125637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lstStyle/>
          <a:p>
            <a:pPr>
              <a:defRPr/>
            </a:pPr>
            <a:r>
              <a:rPr lang="en-US" dirty="0">
                <a:solidFill>
                  <a:srgbClr val="FF0000"/>
                </a:solidFill>
                <a:latin typeface="Dosis" panose="02010503020202060003" pitchFamily="2" charset="77"/>
              </a:rPr>
              <a:t>Christmas Shoebox Appeal</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IE" sz="2800" dirty="0">
                <a:solidFill>
                  <a:srgbClr val="4A54AA"/>
                </a:solidFill>
              </a:rPr>
              <a:t>Through our </a:t>
            </a:r>
            <a:r>
              <a:rPr lang="en-IE" sz="2800" b="1" dirty="0">
                <a:solidFill>
                  <a:srgbClr val="4A54AA"/>
                </a:solidFill>
              </a:rPr>
              <a:t>Christmas Shoebox Appeal </a:t>
            </a:r>
            <a:r>
              <a:rPr lang="en-IE" sz="2800" dirty="0">
                <a:solidFill>
                  <a:srgbClr val="4A54AA"/>
                </a:solidFill>
              </a:rPr>
              <a:t>we recognised many struggles faced by the communities we visited. With this knowledge, we have been able to work with our partners to help in the most needed ways in each country.</a:t>
            </a:r>
          </a:p>
          <a:p>
            <a:pPr>
              <a:lnSpc>
                <a:spcPct val="114000"/>
              </a:lnSpc>
              <a:buClr>
                <a:srgbClr val="F61800"/>
              </a:buClr>
              <a:buFont typeface="Arial" panose="020B0604020202020204" pitchFamily="34" charset="0"/>
              <a:buChar char="•"/>
            </a:pP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3074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DEA96D7-B73E-9E4F-9890-9F2E04F56F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54" y="1340768"/>
            <a:ext cx="9172354" cy="6004125"/>
          </a:xfrm>
          <a:prstGeom prst="rect">
            <a:avLst/>
          </a:prstGeom>
        </p:spPr>
      </p:pic>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8208912" cy="1449387"/>
          </a:xfrm>
        </p:spPr>
        <p:txBody>
          <a:bodyPr/>
          <a:lstStyle/>
          <a:p>
            <a:pPr>
              <a:defRPr/>
            </a:pPr>
            <a:r>
              <a:rPr lang="en-US" dirty="0">
                <a:solidFill>
                  <a:srgbClr val="FF0000"/>
                </a:solidFill>
                <a:latin typeface="Dosis" panose="02010503020202060003" pitchFamily="2" charset="77"/>
              </a:rPr>
              <a:t>Christmas Shoebox Appeal in 2020</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Tree>
    <p:extLst>
      <p:ext uri="{BB962C8B-B14F-4D97-AF65-F5344CB8AC3E}">
        <p14:creationId xmlns:p14="http://schemas.microsoft.com/office/powerpoint/2010/main" val="2152879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8136904" cy="1449387"/>
          </a:xfrm>
        </p:spPr>
        <p:txBody>
          <a:bodyPr/>
          <a:lstStyle/>
          <a:p>
            <a:pPr>
              <a:defRPr/>
            </a:pPr>
            <a:r>
              <a:rPr lang="en-US" dirty="0">
                <a:solidFill>
                  <a:srgbClr val="FF0000"/>
                </a:solidFill>
                <a:latin typeface="Dosis" panose="02010503020202060003" pitchFamily="2" charset="77"/>
              </a:rPr>
              <a:t>Christmas Shoebox Appeal in 2021</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IE" sz="2800" dirty="0">
                <a:solidFill>
                  <a:srgbClr val="4A54AA"/>
                </a:solidFill>
              </a:rPr>
              <a:t>Let’s break the record</a:t>
            </a:r>
          </a:p>
          <a:p>
            <a:pPr>
              <a:lnSpc>
                <a:spcPct val="114000"/>
              </a:lnSpc>
              <a:buClr>
                <a:srgbClr val="F61800"/>
              </a:buClr>
              <a:buFont typeface="Arial" panose="020B0604020202020204" pitchFamily="34" charset="0"/>
              <a:buChar char="•"/>
            </a:pPr>
            <a:r>
              <a:rPr lang="en-IE" sz="2800" dirty="0">
                <a:solidFill>
                  <a:srgbClr val="4A54AA"/>
                </a:solidFill>
              </a:rPr>
              <a:t>Get your school &amp; community involved</a:t>
            </a:r>
          </a:p>
          <a:p>
            <a:pPr>
              <a:lnSpc>
                <a:spcPct val="114000"/>
              </a:lnSpc>
              <a:buClr>
                <a:srgbClr val="F61800"/>
              </a:buClr>
              <a:buFont typeface="Arial" panose="020B0604020202020204" pitchFamily="34" charset="0"/>
              <a:buChar char="•"/>
            </a:pPr>
            <a:r>
              <a:rPr lang="en-IE" sz="2800" dirty="0">
                <a:solidFill>
                  <a:srgbClr val="4A54AA"/>
                </a:solidFill>
              </a:rPr>
              <a:t>Be the change you want to see</a:t>
            </a:r>
          </a:p>
          <a:p>
            <a:pPr>
              <a:lnSpc>
                <a:spcPct val="114000"/>
              </a:lnSpc>
              <a:buClr>
                <a:srgbClr val="F61800"/>
              </a:buClr>
              <a:buFont typeface="Arial" panose="020B0604020202020204" pitchFamily="34" charset="0"/>
              <a:buChar char="•"/>
            </a:pP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8951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p:txBody>
          <a:bodyPr/>
          <a:lstStyle/>
          <a:p>
            <a:pPr>
              <a:defRPr/>
            </a:pPr>
            <a:r>
              <a:rPr lang="en-US" dirty="0">
                <a:solidFill>
                  <a:srgbClr val="FF0000"/>
                </a:solidFill>
                <a:latin typeface="Dosis" panose="02010503020202060003" pitchFamily="2" charset="77"/>
              </a:rPr>
              <a:t>Ideas</a:t>
            </a:r>
          </a:p>
        </p:txBody>
      </p:sp>
      <p:sp>
        <p:nvSpPr>
          <p:cNvPr id="3" name="Content Placeholder 2">
            <a:extLst>
              <a:ext uri="{FF2B5EF4-FFF2-40B4-BE49-F238E27FC236}">
                <a16:creationId xmlns:a16="http://schemas.microsoft.com/office/drawing/2014/main" id="{D009564C-807B-7C4A-896A-2F361A7AE170}"/>
              </a:ext>
            </a:extLst>
          </p:cNvPr>
          <p:cNvSpPr>
            <a:spLocks noGrp="1"/>
          </p:cNvSpPr>
          <p:nvPr>
            <p:ph idx="1"/>
          </p:nvPr>
        </p:nvSpPr>
        <p:spPr>
          <a:xfrm>
            <a:off x="539750" y="1846263"/>
            <a:ext cx="5976938" cy="4022725"/>
          </a:xfrm>
        </p:spPr>
        <p:txBody>
          <a:bodyPr/>
          <a:lstStyle/>
          <a:p>
            <a:pPr>
              <a:lnSpc>
                <a:spcPct val="120000"/>
              </a:lnSpc>
              <a:buClr>
                <a:srgbClr val="FF0000"/>
              </a:buClr>
              <a:buFont typeface="Arial" panose="020B0604020202020204" pitchFamily="34" charset="0"/>
              <a:buChar char="•"/>
              <a:defRPr/>
            </a:pPr>
            <a:r>
              <a:rPr lang="en-US" sz="2800" dirty="0">
                <a:solidFill>
                  <a:srgbClr val="4A54AA"/>
                </a:solidFill>
              </a:rPr>
              <a:t>Keep count of how many Christmas Shoeboxes your school has made to show everyone how well they’re doing!</a:t>
            </a:r>
          </a:p>
          <a:p>
            <a:pPr>
              <a:lnSpc>
                <a:spcPct val="120000"/>
              </a:lnSpc>
              <a:buClr>
                <a:srgbClr val="FF0000"/>
              </a:buClr>
              <a:buFont typeface="Arial" panose="020B0604020202020204" pitchFamily="34" charset="0"/>
              <a:buChar char="•"/>
              <a:defRPr/>
            </a:pPr>
            <a:endParaRPr lang="en-US" sz="500" dirty="0">
              <a:solidFill>
                <a:srgbClr val="4A54AA"/>
              </a:solidFill>
            </a:endParaRPr>
          </a:p>
          <a:p>
            <a:pPr>
              <a:lnSpc>
                <a:spcPct val="120000"/>
              </a:lnSpc>
              <a:buClr>
                <a:srgbClr val="FF0000"/>
              </a:buClr>
              <a:buFont typeface="Arial" panose="020B0604020202020204" pitchFamily="34" charset="0"/>
              <a:buChar char="•"/>
              <a:defRPr/>
            </a:pPr>
            <a:r>
              <a:rPr lang="en-US" sz="2800" dirty="0">
                <a:solidFill>
                  <a:srgbClr val="4A54AA"/>
                </a:solidFill>
              </a:rPr>
              <a:t>Fundraise to build more Shoeboxes!</a:t>
            </a:r>
          </a:p>
          <a:p>
            <a:pPr marL="0" indent="0">
              <a:lnSpc>
                <a:spcPct val="120000"/>
              </a:lnSpc>
              <a:buClr>
                <a:srgbClr val="FF0000"/>
              </a:buClr>
              <a:buFont typeface="Calibri" panose="020F0502020204030204" pitchFamily="34" charset="0"/>
              <a:buNone/>
              <a:defRPr/>
            </a:pPr>
            <a:endParaRPr lang="en-US" sz="400" dirty="0">
              <a:solidFill>
                <a:srgbClr val="4A54AA"/>
              </a:solidFill>
            </a:endParaRPr>
          </a:p>
          <a:p>
            <a:pPr>
              <a:lnSpc>
                <a:spcPct val="120000"/>
              </a:lnSpc>
              <a:buClr>
                <a:srgbClr val="FF0000"/>
              </a:buClr>
              <a:buFont typeface="Arial" panose="020B0604020202020204" pitchFamily="34" charset="0"/>
              <a:buChar char="•"/>
              <a:defRPr/>
            </a:pPr>
            <a:r>
              <a:rPr lang="en-US" sz="2800" dirty="0">
                <a:solidFill>
                  <a:srgbClr val="4A54AA"/>
                </a:solidFill>
              </a:rPr>
              <a:t>Follow us on Instagram &amp; let us know how you’re getting on!</a:t>
            </a:r>
            <a:endParaRPr lang="en-US" sz="2600" dirty="0">
              <a:solidFill>
                <a:srgbClr val="4A54AA"/>
              </a:solidFill>
            </a:endParaRPr>
          </a:p>
        </p:txBody>
      </p:sp>
      <p:sp>
        <p:nvSpPr>
          <p:cNvPr id="65540" name="TextBox 4">
            <a:extLst>
              <a:ext uri="{FF2B5EF4-FFF2-40B4-BE49-F238E27FC236}">
                <a16:creationId xmlns:a16="http://schemas.microsoft.com/office/drawing/2014/main" id="{15091273-EF75-7C4C-A060-4D0786FCB48C}"/>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5" name="Cloud Callout 4">
            <a:extLst>
              <a:ext uri="{FF2B5EF4-FFF2-40B4-BE49-F238E27FC236}">
                <a16:creationId xmlns:a16="http://schemas.microsoft.com/office/drawing/2014/main" id="{C33E62D2-5C7F-8B4F-A7F2-F4FA7B7CDC6E}"/>
              </a:ext>
            </a:extLst>
          </p:cNvPr>
          <p:cNvSpPr/>
          <p:nvPr/>
        </p:nvSpPr>
        <p:spPr>
          <a:xfrm rot="835449">
            <a:off x="6258743" y="80950"/>
            <a:ext cx="3672408" cy="3096344"/>
          </a:xfrm>
          <a:prstGeom prst="cloudCallout">
            <a:avLst>
              <a:gd name="adj1" fmla="val -130111"/>
              <a:gd name="adj2" fmla="val 41484"/>
            </a:avLst>
          </a:prstGeom>
          <a:solidFill>
            <a:srgbClr val="F7CF00"/>
          </a:solidFill>
          <a:ln w="444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9">
            <a:extLst>
              <a:ext uri="{FF2B5EF4-FFF2-40B4-BE49-F238E27FC236}">
                <a16:creationId xmlns:a16="http://schemas.microsoft.com/office/drawing/2014/main" id="{6D5CFDFF-B684-3744-A841-AC65BA7D29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971675"/>
            <a:ext cx="6767513" cy="90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3">
            <a:extLst>
              <a:ext uri="{FF2B5EF4-FFF2-40B4-BE49-F238E27FC236}">
                <a16:creationId xmlns:a16="http://schemas.microsoft.com/office/drawing/2014/main" id="{6B37641B-FEB9-9241-92B5-C655164E57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325" y="-2165350"/>
            <a:ext cx="6767513" cy="90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ular Callout 7">
            <a:extLst>
              <a:ext uri="{FF2B5EF4-FFF2-40B4-BE49-F238E27FC236}">
                <a16:creationId xmlns:a16="http://schemas.microsoft.com/office/drawing/2014/main" id="{54FD8887-488A-C148-80C2-EA6020E99CC1}"/>
              </a:ext>
            </a:extLst>
          </p:cNvPr>
          <p:cNvSpPr/>
          <p:nvPr/>
        </p:nvSpPr>
        <p:spPr>
          <a:xfrm>
            <a:off x="228600" y="28575"/>
            <a:ext cx="4630738" cy="5945188"/>
          </a:xfrm>
          <a:prstGeom prst="wedgeRectCallout">
            <a:avLst>
              <a:gd name="adj1" fmla="val 61774"/>
              <a:gd name="adj2" fmla="val 22648"/>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439738" y="260350"/>
            <a:ext cx="4276725" cy="54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fontScale="85000" lnSpcReduction="2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45000"/>
              </a:lnSpc>
              <a:spcBef>
                <a:spcPts val="100"/>
              </a:spcBef>
              <a:spcAft>
                <a:spcPts val="100"/>
              </a:spcAft>
              <a:buFont typeface="Calibri" panose="020F0502020204030204" pitchFamily="34" charset="0"/>
              <a:buNone/>
              <a:defRPr/>
            </a:pPr>
            <a:r>
              <a:rPr lang="en-IE" sz="4400" b="1" u="sng" dirty="0">
                <a:solidFill>
                  <a:srgbClr val="8D679D"/>
                </a:solidFill>
                <a:latin typeface="Arial Rounded MT Bold" panose="020F0704030504030204" pitchFamily="34" charset="77"/>
              </a:rPr>
              <a:t>Daniel in Ukraine</a:t>
            </a:r>
            <a:endParaRPr lang="en-IE" sz="4400" dirty="0">
              <a:solidFill>
                <a:srgbClr val="8D679D"/>
              </a:solidFill>
              <a:latin typeface="Arial Rounded MT Bold" panose="020F0704030504030204" pitchFamily="34" charset="77"/>
            </a:endParaRPr>
          </a:p>
          <a:p>
            <a:pPr>
              <a:defRPr/>
            </a:pPr>
            <a:r>
              <a:rPr lang="en-US" sz="2600" dirty="0"/>
              <a:t>“I am a mother of a special child with a psychical disability. I want to thank you for the shoebox, which my son got and was very happy with it. Most of all Daniel liked the toothpaste, pencils, notepad, small cars and figures of animals. </a:t>
            </a:r>
          </a:p>
          <a:p>
            <a:pPr>
              <a:defRPr/>
            </a:pPr>
            <a:r>
              <a:rPr lang="en-US" sz="2600" dirty="0"/>
              <a:t>I believe that in our complex world such small signs of attention for such sick children are very important, because they have so little joy in this life.</a:t>
            </a:r>
          </a:p>
          <a:p>
            <a:pPr>
              <a:defRPr/>
            </a:pPr>
            <a:r>
              <a:rPr lang="en-US" sz="2600" dirty="0"/>
              <a:t>If there were more people like you, the world would be so much better! Thank you so much!”</a:t>
            </a:r>
          </a:p>
          <a:p>
            <a:pPr>
              <a:defRPr/>
            </a:pPr>
            <a:r>
              <a:rPr lang="en-US" sz="2600" dirty="0"/>
              <a:t>-Daniel’s mother</a:t>
            </a:r>
            <a:endParaRPr lang="en-IE" sz="2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a:extLst>
              <a:ext uri="{FF2B5EF4-FFF2-40B4-BE49-F238E27FC236}">
                <a16:creationId xmlns:a16="http://schemas.microsoft.com/office/drawing/2014/main" id="{4A58A4F2-D09A-264B-80E1-B4C3A4334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a:extLst>
              <a:ext uri="{FF2B5EF4-FFF2-40B4-BE49-F238E27FC236}">
                <a16:creationId xmlns:a16="http://schemas.microsoft.com/office/drawing/2014/main" id="{617ECC80-6A37-1340-ABE6-C2B20F4B2F1D}"/>
              </a:ext>
            </a:extLst>
          </p:cNvPr>
          <p:cNvSpPr/>
          <p:nvPr/>
        </p:nvSpPr>
        <p:spPr>
          <a:xfrm>
            <a:off x="250825" y="354013"/>
            <a:ext cx="3960813" cy="5945187"/>
          </a:xfrm>
          <a:prstGeom prst="wedgeRectCallout">
            <a:avLst>
              <a:gd name="adj1" fmla="val 61774"/>
              <a:gd name="adj2" fmla="val 22648"/>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400050" y="354013"/>
            <a:ext cx="3673475" cy="597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600"/>
              </a:spcBef>
              <a:buFont typeface="Calibri" panose="020F0502020204030204" pitchFamily="34" charset="0"/>
              <a:buNone/>
              <a:defRPr/>
            </a:pPr>
            <a:r>
              <a:rPr lang="en-IE" sz="3200" b="1" u="sng" dirty="0" err="1">
                <a:solidFill>
                  <a:srgbClr val="8D679D"/>
                </a:solidFill>
                <a:latin typeface="Arial Rounded MT Bold" panose="020F0704030504030204" pitchFamily="34" charset="77"/>
              </a:rPr>
              <a:t>Nazar</a:t>
            </a:r>
            <a:r>
              <a:rPr lang="en-IE" sz="3200" b="1" u="sng" dirty="0">
                <a:solidFill>
                  <a:srgbClr val="8D679D"/>
                </a:solidFill>
                <a:latin typeface="Arial Rounded MT Bold" panose="020F0704030504030204" pitchFamily="34" charset="77"/>
              </a:rPr>
              <a:t> in Transnistria</a:t>
            </a:r>
            <a:endParaRPr lang="en-IE" sz="3200" dirty="0">
              <a:solidFill>
                <a:srgbClr val="8D679D"/>
              </a:solidFill>
              <a:latin typeface="Arial Rounded MT Bold" panose="020F0704030504030204" pitchFamily="34" charset="77"/>
            </a:endParaRPr>
          </a:p>
          <a:p>
            <a:pPr>
              <a:defRPr/>
            </a:pPr>
            <a:r>
              <a:rPr lang="ro-RO" sz="2400" dirty="0"/>
              <a:t>Nazar </a:t>
            </a:r>
            <a:r>
              <a:rPr lang="ro-RO" sz="2400" dirty="0" err="1"/>
              <a:t>is</a:t>
            </a:r>
            <a:r>
              <a:rPr lang="ro-RO" sz="2400" dirty="0"/>
              <a:t> 10 </a:t>
            </a:r>
            <a:r>
              <a:rPr lang="ro-RO" sz="2400" dirty="0" err="1"/>
              <a:t>and</a:t>
            </a:r>
            <a:r>
              <a:rPr lang="ro-RO" sz="2400" dirty="0"/>
              <a:t> </a:t>
            </a:r>
            <a:r>
              <a:rPr lang="ro-RO" sz="2400" dirty="0" err="1"/>
              <a:t>lives</a:t>
            </a:r>
            <a:r>
              <a:rPr lang="ro-RO" sz="2400" dirty="0"/>
              <a:t> </a:t>
            </a:r>
            <a:r>
              <a:rPr lang="ro-RO" sz="2400" dirty="0" err="1"/>
              <a:t>with</a:t>
            </a:r>
            <a:r>
              <a:rPr lang="ro-RO" sz="2400" dirty="0"/>
              <a:t> </a:t>
            </a:r>
            <a:r>
              <a:rPr lang="ro-RO" sz="2400" dirty="0" err="1"/>
              <a:t>his</a:t>
            </a:r>
            <a:r>
              <a:rPr lang="ro-RO" sz="2400" dirty="0"/>
              <a:t> </a:t>
            </a:r>
            <a:r>
              <a:rPr lang="ro-RO" sz="2400" dirty="0" err="1"/>
              <a:t>father</a:t>
            </a:r>
            <a:r>
              <a:rPr lang="ro-RO" sz="2400" dirty="0"/>
              <a:t> &amp; </a:t>
            </a:r>
            <a:r>
              <a:rPr lang="ro-RO" sz="2400" dirty="0" err="1"/>
              <a:t>little</a:t>
            </a:r>
            <a:r>
              <a:rPr lang="ro-RO" sz="2400" dirty="0"/>
              <a:t> </a:t>
            </a:r>
            <a:r>
              <a:rPr lang="ro-RO" sz="2400" dirty="0" err="1"/>
              <a:t>brother</a:t>
            </a:r>
            <a:r>
              <a:rPr lang="ro-RO" sz="2400" dirty="0"/>
              <a:t>. </a:t>
            </a:r>
            <a:r>
              <a:rPr lang="ro-RO" sz="2400" dirty="0" err="1"/>
              <a:t>Their</a:t>
            </a:r>
            <a:r>
              <a:rPr lang="ro-RO" sz="2400" dirty="0"/>
              <a:t> </a:t>
            </a:r>
            <a:r>
              <a:rPr lang="ro-RO" sz="2400" dirty="0" err="1"/>
              <a:t>mother</a:t>
            </a:r>
            <a:r>
              <a:rPr lang="ro-RO" sz="2400" dirty="0"/>
              <a:t> </a:t>
            </a:r>
            <a:r>
              <a:rPr lang="ro-RO" sz="2400" dirty="0" err="1"/>
              <a:t>died</a:t>
            </a:r>
            <a:r>
              <a:rPr lang="ro-RO" sz="2400" dirty="0"/>
              <a:t> of cancer a </a:t>
            </a:r>
            <a:r>
              <a:rPr lang="ro-RO" sz="2400" dirty="0" err="1"/>
              <a:t>few</a:t>
            </a:r>
            <a:r>
              <a:rPr lang="ro-RO" sz="2400" dirty="0"/>
              <a:t> </a:t>
            </a:r>
            <a:r>
              <a:rPr lang="ro-RO" sz="2400" dirty="0" err="1"/>
              <a:t>years</a:t>
            </a:r>
            <a:r>
              <a:rPr lang="ro-RO" sz="2400" dirty="0"/>
              <a:t> </a:t>
            </a:r>
            <a:r>
              <a:rPr lang="ro-RO" sz="2400" dirty="0" err="1"/>
              <a:t>ago</a:t>
            </a:r>
            <a:r>
              <a:rPr lang="ro-RO" sz="2400" dirty="0"/>
              <a:t>.  </a:t>
            </a:r>
          </a:p>
          <a:p>
            <a:pPr>
              <a:defRPr/>
            </a:pPr>
            <a:r>
              <a:rPr lang="ro-RO" sz="2400" dirty="0"/>
              <a:t>His </a:t>
            </a:r>
            <a:r>
              <a:rPr lang="ro-RO" sz="2400" dirty="0" err="1"/>
              <a:t>father</a:t>
            </a:r>
            <a:r>
              <a:rPr lang="ro-RO" sz="2400" dirty="0"/>
              <a:t> </a:t>
            </a:r>
            <a:r>
              <a:rPr lang="ro-RO" sz="2400" dirty="0" err="1"/>
              <a:t>works</a:t>
            </a:r>
            <a:r>
              <a:rPr lang="ro-RO" sz="2400" dirty="0"/>
              <a:t> hard </a:t>
            </a:r>
            <a:r>
              <a:rPr lang="ro-RO" sz="2400" dirty="0" err="1"/>
              <a:t>so</a:t>
            </a:r>
            <a:r>
              <a:rPr lang="ro-RO" sz="2400" dirty="0"/>
              <a:t> </a:t>
            </a:r>
            <a:r>
              <a:rPr lang="ro-RO" sz="2400" dirty="0" err="1"/>
              <a:t>most</a:t>
            </a:r>
            <a:r>
              <a:rPr lang="ro-RO" sz="2400" dirty="0"/>
              <a:t> of </a:t>
            </a:r>
            <a:r>
              <a:rPr lang="ro-RO" sz="2400" dirty="0" err="1"/>
              <a:t>the</a:t>
            </a:r>
            <a:r>
              <a:rPr lang="ro-RO" sz="2400" dirty="0"/>
              <a:t> </a:t>
            </a:r>
            <a:r>
              <a:rPr lang="ro-RO" sz="2400" dirty="0" err="1"/>
              <a:t>time</a:t>
            </a:r>
            <a:r>
              <a:rPr lang="ro-RO" sz="2400" dirty="0"/>
              <a:t> </a:t>
            </a:r>
            <a:r>
              <a:rPr lang="ro-RO" sz="2400" dirty="0" err="1"/>
              <a:t>he</a:t>
            </a:r>
            <a:r>
              <a:rPr lang="ro-RO" sz="2400" dirty="0"/>
              <a:t> </a:t>
            </a:r>
            <a:r>
              <a:rPr lang="ro-RO" sz="2400" dirty="0" err="1"/>
              <a:t>is</a:t>
            </a:r>
            <a:r>
              <a:rPr lang="ro-RO" sz="2400" dirty="0"/>
              <a:t> at </a:t>
            </a:r>
            <a:r>
              <a:rPr lang="ro-RO" sz="2400" dirty="0" err="1"/>
              <a:t>work</a:t>
            </a:r>
            <a:r>
              <a:rPr lang="ro-RO" sz="2400" dirty="0"/>
              <a:t> </a:t>
            </a:r>
            <a:r>
              <a:rPr lang="ro-RO" sz="2400" dirty="0" err="1"/>
              <a:t>and</a:t>
            </a:r>
            <a:r>
              <a:rPr lang="ro-RO" sz="2400" dirty="0"/>
              <a:t> </a:t>
            </a:r>
            <a:r>
              <a:rPr lang="ro-RO" sz="2400" dirty="0" err="1"/>
              <a:t>the</a:t>
            </a:r>
            <a:r>
              <a:rPr lang="ro-RO" sz="2400" dirty="0"/>
              <a:t> boys are </a:t>
            </a:r>
            <a:r>
              <a:rPr lang="ro-RO" sz="2400" dirty="0" err="1"/>
              <a:t>often</a:t>
            </a:r>
            <a:r>
              <a:rPr lang="ro-RO" sz="2400" dirty="0"/>
              <a:t> </a:t>
            </a:r>
            <a:r>
              <a:rPr lang="ro-RO" sz="2400" dirty="0" err="1"/>
              <a:t>home</a:t>
            </a:r>
            <a:r>
              <a:rPr lang="ro-RO" sz="2400" dirty="0"/>
              <a:t> </a:t>
            </a:r>
            <a:r>
              <a:rPr lang="ro-RO" sz="2400" dirty="0" err="1"/>
              <a:t>alone</a:t>
            </a:r>
            <a:r>
              <a:rPr lang="ro-RO" sz="2400" dirty="0"/>
              <a:t>. </a:t>
            </a:r>
            <a:r>
              <a:rPr lang="ro-RO" sz="2400" dirty="0" err="1"/>
              <a:t>They</a:t>
            </a:r>
            <a:r>
              <a:rPr lang="ro-RO" sz="2400" dirty="0"/>
              <a:t> </a:t>
            </a:r>
            <a:r>
              <a:rPr lang="ro-RO" sz="2400" dirty="0" err="1"/>
              <a:t>have</a:t>
            </a:r>
            <a:r>
              <a:rPr lang="ro-RO" sz="2400" dirty="0"/>
              <a:t> </a:t>
            </a:r>
            <a:r>
              <a:rPr lang="ro-RO" sz="2400" dirty="0" err="1"/>
              <a:t>learned</a:t>
            </a:r>
            <a:r>
              <a:rPr lang="ro-RO" sz="2400" dirty="0"/>
              <a:t> </a:t>
            </a:r>
            <a:r>
              <a:rPr lang="ro-RO" sz="2400" dirty="0" err="1"/>
              <a:t>to</a:t>
            </a:r>
            <a:r>
              <a:rPr lang="ro-RO" sz="2400" dirty="0"/>
              <a:t> </a:t>
            </a:r>
            <a:r>
              <a:rPr lang="ro-RO" sz="2400" dirty="0" err="1"/>
              <a:t>chop</a:t>
            </a:r>
            <a:r>
              <a:rPr lang="ro-RO" sz="2400" dirty="0"/>
              <a:t> </a:t>
            </a:r>
            <a:r>
              <a:rPr lang="ro-RO" sz="2400" dirty="0" err="1"/>
              <a:t>wood</a:t>
            </a:r>
            <a:r>
              <a:rPr lang="ro-RO" sz="2400" dirty="0"/>
              <a:t>, </a:t>
            </a:r>
            <a:r>
              <a:rPr lang="ro-RO" sz="2400" dirty="0" err="1"/>
              <a:t>make</a:t>
            </a:r>
            <a:r>
              <a:rPr lang="ro-RO" sz="2400" dirty="0"/>
              <a:t> a fire </a:t>
            </a:r>
            <a:r>
              <a:rPr lang="ro-RO" sz="2400" dirty="0" err="1"/>
              <a:t>and</a:t>
            </a:r>
            <a:r>
              <a:rPr lang="ro-RO" sz="2400" dirty="0"/>
              <a:t> </a:t>
            </a:r>
            <a:r>
              <a:rPr lang="ro-RO" sz="2400" dirty="0" err="1"/>
              <a:t>cook</a:t>
            </a:r>
            <a:r>
              <a:rPr lang="ro-RO" sz="2400" dirty="0"/>
              <a:t>.</a:t>
            </a:r>
          </a:p>
          <a:p>
            <a:pPr>
              <a:defRPr/>
            </a:pPr>
            <a:r>
              <a:rPr lang="ro-RO" sz="2400" dirty="0"/>
              <a:t>Nazar </a:t>
            </a:r>
            <a:r>
              <a:rPr lang="ro-RO" sz="2400" dirty="0" err="1"/>
              <a:t>enjoyed</a:t>
            </a:r>
            <a:r>
              <a:rPr lang="ro-RO" sz="2400" dirty="0"/>
              <a:t> </a:t>
            </a:r>
            <a:r>
              <a:rPr lang="ro-RO" sz="2400" dirty="0" err="1"/>
              <a:t>the</a:t>
            </a:r>
            <a:r>
              <a:rPr lang="ro-RO" sz="2400" dirty="0"/>
              <a:t> </a:t>
            </a:r>
            <a:r>
              <a:rPr lang="ro-RO" sz="2400" dirty="0" err="1"/>
              <a:t>pyjamas</a:t>
            </a:r>
            <a:r>
              <a:rPr lang="ro-RO" sz="2400" dirty="0"/>
              <a:t> </a:t>
            </a:r>
            <a:r>
              <a:rPr lang="ro-RO" sz="2400" dirty="0" err="1"/>
              <a:t>and</a:t>
            </a:r>
            <a:r>
              <a:rPr lang="ro-RO" sz="2400" dirty="0"/>
              <a:t> </a:t>
            </a:r>
            <a:r>
              <a:rPr lang="ro-RO" sz="2400" dirty="0" err="1"/>
              <a:t>games</a:t>
            </a:r>
            <a:r>
              <a:rPr lang="ro-RO" sz="2400" dirty="0"/>
              <a:t> in </a:t>
            </a:r>
            <a:r>
              <a:rPr lang="ro-RO" sz="2400" dirty="0" err="1"/>
              <a:t>his</a:t>
            </a:r>
            <a:r>
              <a:rPr lang="ro-RO" sz="2400" dirty="0"/>
              <a:t> </a:t>
            </a:r>
            <a:r>
              <a:rPr lang="ro-RO" sz="2400" dirty="0" err="1"/>
              <a:t>shoebox</a:t>
            </a:r>
            <a:r>
              <a:rPr lang="ro-RO" sz="2400" dirty="0"/>
              <a:t>.</a:t>
            </a:r>
            <a:endParaRPr lang="en-IE" sz="2400" dirty="0"/>
          </a:p>
        </p:txBody>
      </p:sp>
    </p:spTree>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9245857A39154C89FE2D616C819345" ma:contentTypeVersion="11" ma:contentTypeDescription="Create a new document." ma:contentTypeScope="" ma:versionID="5aed0d598daa1b41a9d648d0e73c1ca0">
  <xsd:schema xmlns:xsd="http://www.w3.org/2001/XMLSchema" xmlns:xs="http://www.w3.org/2001/XMLSchema" xmlns:p="http://schemas.microsoft.com/office/2006/metadata/properties" xmlns:ns2="4dfb2009-ef78-464d-977c-8ee574e4cb9c" xmlns:ns3="faed5c49-aa2f-4503-912e-4abf0e7677ed" targetNamespace="http://schemas.microsoft.com/office/2006/metadata/properties" ma:root="true" ma:fieldsID="0161599725ce6964b8317bbb3bb43fb9" ns2:_="" ns3:_="">
    <xsd:import namespace="4dfb2009-ef78-464d-977c-8ee574e4cb9c"/>
    <xsd:import namespace="faed5c49-aa2f-4503-912e-4abf0e7677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fb2009-ef78-464d-977c-8ee574e4c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aed5c49-aa2f-4503-912e-4abf0e7677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ADBAAA-C46C-4984-94B4-73C07B5F5EEF}"/>
</file>

<file path=customXml/itemProps2.xml><?xml version="1.0" encoding="utf-8"?>
<ds:datastoreItem xmlns:ds="http://schemas.openxmlformats.org/officeDocument/2006/customXml" ds:itemID="{5FCFDF36-9E84-45D0-9117-B407BDB8754C}"/>
</file>

<file path=customXml/itemProps3.xml><?xml version="1.0" encoding="utf-8"?>
<ds:datastoreItem xmlns:ds="http://schemas.openxmlformats.org/officeDocument/2006/customXml" ds:itemID="{0B7142C7-2CAD-444F-B43E-8C7CACFF2FD7}"/>
</file>

<file path=docProps/app.xml><?xml version="1.0" encoding="utf-8"?>
<Properties xmlns="http://schemas.openxmlformats.org/officeDocument/2006/extended-properties" xmlns:vt="http://schemas.openxmlformats.org/officeDocument/2006/docPropsVTypes">
  <Template>Retrospect</Template>
  <TotalTime>10153</TotalTime>
  <Words>2258</Words>
  <Application>Microsoft Macintosh PowerPoint</Application>
  <PresentationFormat>On-screen Show (4:3)</PresentationFormat>
  <Paragraphs>170</Paragraphs>
  <Slides>33</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ＭＳ Ｐゴシック</vt:lpstr>
      <vt:lpstr>Arial</vt:lpstr>
      <vt:lpstr>Arial Rounded MT Bold</vt:lpstr>
      <vt:lpstr>Calibri</vt:lpstr>
      <vt:lpstr>Calibri Light</vt:lpstr>
      <vt:lpstr>Dosis</vt:lpstr>
      <vt:lpstr>Merriweather</vt:lpstr>
      <vt:lpstr>Wingdings 3</vt:lpstr>
      <vt:lpstr>Retrospect</vt:lpstr>
      <vt:lpstr>PowerPoint Presentation</vt:lpstr>
      <vt:lpstr>Christmas Shoebox Appeal</vt:lpstr>
      <vt:lpstr>Christmas Shoebox Appeal</vt:lpstr>
      <vt:lpstr>Christmas Shoebox Appeal</vt:lpstr>
      <vt:lpstr>Christmas Shoebox Appeal in 2020</vt:lpstr>
      <vt:lpstr>Christmas Shoebox Appeal in 2021</vt:lpstr>
      <vt:lpstr>Ideas</vt:lpstr>
      <vt:lpstr>PowerPoint Presentation</vt:lpstr>
      <vt:lpstr>PowerPoint Presentation</vt:lpstr>
      <vt:lpstr>PowerPoint Presentation</vt:lpstr>
      <vt:lpstr>What do we do then…</vt:lpstr>
      <vt:lpstr>How to make a Christmas Shoebox</vt:lpstr>
      <vt:lpstr>What to put in your Shoebox</vt:lpstr>
      <vt:lpstr>Something to WRITE with</vt:lpstr>
      <vt:lpstr>Something to WASH with</vt:lpstr>
      <vt:lpstr>Something to WEAR</vt:lpstr>
      <vt:lpstr>Something to WOW</vt:lpstr>
      <vt:lpstr>What NOT to add</vt:lpstr>
      <vt:lpstr>PowerPoint Presentation</vt:lpstr>
      <vt:lpstr>PowerPoint Presentation</vt:lpstr>
      <vt:lpstr>PowerPoint Presentation</vt:lpstr>
      <vt:lpstr>Available online</vt:lpstr>
      <vt:lpstr>PowerPoint Presentation</vt:lpstr>
      <vt:lpstr> Team Hope’s other projects </vt:lpstr>
      <vt:lpstr> Team Hope’s other projects </vt:lpstr>
      <vt:lpstr>COVID-19 support in Eastern Europe</vt:lpstr>
      <vt:lpstr>COVID-19 support in Kenya</vt:lpstr>
      <vt:lpstr>COVID-19 support in Kenya</vt:lpstr>
      <vt:lpstr> Education in Malawi </vt:lpstr>
      <vt:lpstr>Nana in Burundi </vt:lpstr>
      <vt:lpstr>Kella in Burundi </vt:lpstr>
      <vt:lpstr> Agnes in Kenya </vt:lpstr>
      <vt:lpstr> Team Hope </vt:lpstr>
    </vt:vector>
  </TitlesOfParts>
  <Company>`springdale NS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mahon</dc:creator>
  <cp:lastModifiedBy>Rachel</cp:lastModifiedBy>
  <cp:revision>148</cp:revision>
  <cp:lastPrinted>2019-06-27T13:14:11Z</cp:lastPrinted>
  <dcterms:created xsi:type="dcterms:W3CDTF">2010-10-17T20:07:09Z</dcterms:created>
  <dcterms:modified xsi:type="dcterms:W3CDTF">2021-07-21T09:39:34Z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0x010100729245857A39154C89FE2D616C819345</vt:lpwstr>
  </property>
</Properties>
</file>